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4" r:id="rId2"/>
    <p:sldId id="277" r:id="rId3"/>
    <p:sldId id="278" r:id="rId4"/>
    <p:sldId id="279" r:id="rId5"/>
    <p:sldId id="280" r:id="rId6"/>
    <p:sldId id="285" r:id="rId7"/>
    <p:sldId id="276" r:id="rId8"/>
    <p:sldId id="287" r:id="rId9"/>
    <p:sldId id="286" r:id="rId10"/>
    <p:sldId id="290" r:id="rId11"/>
    <p:sldId id="291" r:id="rId12"/>
    <p:sldId id="282" r:id="rId13"/>
    <p:sldId id="270" r:id="rId14"/>
    <p:sldId id="273" r:id="rId15"/>
    <p:sldId id="272" r:id="rId16"/>
    <p:sldId id="274" r:id="rId17"/>
    <p:sldId id="283" r:id="rId18"/>
    <p:sldId id="266" r:id="rId19"/>
    <p:sldId id="267" r:id="rId20"/>
    <p:sldId id="268" r:id="rId21"/>
    <p:sldId id="269" r:id="rId22"/>
    <p:sldId id="288" r:id="rId23"/>
    <p:sldId id="289" r:id="rId24"/>
    <p:sldId id="292" r:id="rId25"/>
    <p:sldId id="293" r:id="rId26"/>
    <p:sldId id="262"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1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E150E-859E-40A3-945F-3A64007ECE3C}" type="datetimeFigureOut">
              <a:rPr lang="en-US" smtClean="0"/>
              <a:t>2/26/2025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0EC915-935B-4B12-A0D0-256679DE5D2A}" type="slidenum">
              <a:rPr lang="en-US" smtClean="0"/>
              <a:t>‹#›</a:t>
            </a:fld>
            <a:endParaRPr lang="en-US"/>
          </a:p>
        </p:txBody>
      </p:sp>
    </p:spTree>
    <p:extLst>
      <p:ext uri="{BB962C8B-B14F-4D97-AF65-F5344CB8AC3E}">
        <p14:creationId xmlns:p14="http://schemas.microsoft.com/office/powerpoint/2010/main" val="264619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EA4EF9-4071-45FF-B2A0-01FFC43F7506}" type="slidenum">
              <a:rPr lang="en-US" smtClean="0"/>
              <a:pPr/>
              <a:t>1</a:t>
            </a:fld>
            <a:endParaRPr lang="en-US"/>
          </a:p>
        </p:txBody>
      </p:sp>
    </p:spTree>
    <p:extLst>
      <p:ext uri="{BB962C8B-B14F-4D97-AF65-F5344CB8AC3E}">
        <p14:creationId xmlns:p14="http://schemas.microsoft.com/office/powerpoint/2010/main" val="424494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94A791-93F1-4FDA-88B1-0F9B94995EB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149588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94A791-93F1-4FDA-88B1-0F9B94995EB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59964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94A791-93F1-4FDA-88B1-0F9B94995EB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113938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94A791-93F1-4FDA-88B1-0F9B94995EB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854343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94A791-93F1-4FDA-88B1-0F9B94995EB3}" type="datetimeFigureOut">
              <a:rPr lang="en-US" smtClean="0"/>
              <a:t>2/26/2025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385308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94A791-93F1-4FDA-88B1-0F9B94995EB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276126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94A791-93F1-4FDA-88B1-0F9B94995EB3}" type="datetimeFigureOut">
              <a:rPr lang="en-US" smtClean="0"/>
              <a:t>2/26/2025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1597629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94A791-93F1-4FDA-88B1-0F9B94995EB3}" type="datetimeFigureOut">
              <a:rPr lang="en-US" smtClean="0"/>
              <a:t>2/26/2025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417957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4A791-93F1-4FDA-88B1-0F9B94995EB3}" type="datetimeFigureOut">
              <a:rPr lang="en-US" smtClean="0"/>
              <a:t>2/26/2025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3823411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A791-93F1-4FDA-88B1-0F9B94995EB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956052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A791-93F1-4FDA-88B1-0F9B94995EB3}" type="datetimeFigureOut">
              <a:rPr lang="en-US" smtClean="0"/>
              <a:t>2/26/2025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DFEFE-7DAD-42C5-AF61-E0EB30111E70}" type="slidenum">
              <a:rPr lang="en-US" smtClean="0"/>
              <a:t>‹#›</a:t>
            </a:fld>
            <a:endParaRPr lang="en-US"/>
          </a:p>
        </p:txBody>
      </p:sp>
    </p:spTree>
    <p:extLst>
      <p:ext uri="{BB962C8B-B14F-4D97-AF65-F5344CB8AC3E}">
        <p14:creationId xmlns:p14="http://schemas.microsoft.com/office/powerpoint/2010/main" val="3606323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94A791-93F1-4FDA-88B1-0F9B94995EB3}" type="datetimeFigureOut">
              <a:rPr lang="en-US" smtClean="0"/>
              <a:t>2/26/2025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DFEFE-7DAD-42C5-AF61-E0EB30111E70}" type="slidenum">
              <a:rPr lang="en-US" smtClean="0"/>
              <a:t>‹#›</a:t>
            </a:fld>
            <a:endParaRPr lang="en-US"/>
          </a:p>
        </p:txBody>
      </p:sp>
    </p:spTree>
    <p:extLst>
      <p:ext uri="{BB962C8B-B14F-4D97-AF65-F5344CB8AC3E}">
        <p14:creationId xmlns:p14="http://schemas.microsoft.com/office/powerpoint/2010/main" val="762077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58496" y="3992680"/>
            <a:ext cx="7772400" cy="531812"/>
          </a:xfrm>
        </p:spPr>
        <p:txBody>
          <a:bodyPr>
            <a:noAutofit/>
          </a:bodyPr>
          <a:lstStyle/>
          <a:p>
            <a:r>
              <a:rPr lang="en-US" sz="3200" b="1" dirty="0" smtClean="0">
                <a:solidFill>
                  <a:schemeClr val="bg2">
                    <a:lumMod val="10000"/>
                  </a:schemeClr>
                </a:solidFill>
                <a:latin typeface="Times New Roman" pitchFamily="18" charset="0"/>
                <a:cs typeface="Times New Roman" pitchFamily="18" charset="0"/>
              </a:rPr>
              <a:t>Biomedical Signal Processing</a:t>
            </a:r>
            <a:r>
              <a:rPr lang="en-US" sz="3200" b="1" dirty="0">
                <a:solidFill>
                  <a:schemeClr val="bg2">
                    <a:lumMod val="10000"/>
                  </a:schemeClr>
                </a:solidFill>
                <a:latin typeface="Times New Roman" pitchFamily="18" charset="0"/>
                <a:cs typeface="Times New Roman" pitchFamily="18" charset="0"/>
              </a:rPr>
              <a:t/>
            </a:r>
            <a:br>
              <a:rPr lang="en-US" sz="3200" b="1" dirty="0">
                <a:solidFill>
                  <a:schemeClr val="bg2">
                    <a:lumMod val="10000"/>
                  </a:schemeClr>
                </a:solidFill>
                <a:latin typeface="Times New Roman" pitchFamily="18" charset="0"/>
                <a:cs typeface="Times New Roman" pitchFamily="18" charset="0"/>
              </a:rPr>
            </a:br>
            <a:r>
              <a:rPr lang="en-US" sz="3200" b="1" dirty="0">
                <a:solidFill>
                  <a:schemeClr val="bg2">
                    <a:lumMod val="10000"/>
                  </a:schemeClr>
                </a:solidFill>
                <a:latin typeface="Times New Roman" pitchFamily="18" charset="0"/>
                <a:cs typeface="Times New Roman" pitchFamily="18" charset="0"/>
              </a:rPr>
              <a:t>Credit Hours = </a:t>
            </a:r>
            <a:r>
              <a:rPr lang="en-US" sz="3200" b="1" dirty="0" smtClean="0">
                <a:solidFill>
                  <a:schemeClr val="bg2">
                    <a:lumMod val="10000"/>
                  </a:schemeClr>
                </a:solidFill>
                <a:latin typeface="Times New Roman" pitchFamily="18" charset="0"/>
                <a:cs typeface="Times New Roman" pitchFamily="18" charset="0"/>
              </a:rPr>
              <a:t>3+1</a:t>
            </a:r>
            <a:br>
              <a:rPr lang="en-US" sz="3200" b="1" dirty="0" smtClean="0">
                <a:solidFill>
                  <a:schemeClr val="bg2">
                    <a:lumMod val="10000"/>
                  </a:schemeClr>
                </a:solidFill>
                <a:latin typeface="Times New Roman" pitchFamily="18" charset="0"/>
                <a:cs typeface="Times New Roman" pitchFamily="18" charset="0"/>
              </a:rPr>
            </a:br>
            <a:r>
              <a:rPr lang="en-US" sz="3200" b="1" dirty="0" smtClean="0">
                <a:solidFill>
                  <a:schemeClr val="bg2">
                    <a:lumMod val="10000"/>
                  </a:schemeClr>
                </a:solidFill>
                <a:latin typeface="Times New Roman" pitchFamily="18" charset="0"/>
                <a:cs typeface="Times New Roman" pitchFamily="18" charset="0"/>
              </a:rPr>
              <a:t>Code NO: BME-355</a:t>
            </a:r>
            <a:br>
              <a:rPr lang="en-US" sz="3200" b="1" dirty="0" smtClean="0">
                <a:solidFill>
                  <a:schemeClr val="bg2">
                    <a:lumMod val="10000"/>
                  </a:schemeClr>
                </a:solidFill>
                <a:latin typeface="Times New Roman" pitchFamily="18" charset="0"/>
                <a:cs typeface="Times New Roman" pitchFamily="18" charset="0"/>
              </a:rPr>
            </a:br>
            <a:r>
              <a:rPr lang="en-US" sz="3200" b="1" dirty="0" smtClean="0">
                <a:solidFill>
                  <a:schemeClr val="bg2">
                    <a:lumMod val="10000"/>
                  </a:schemeClr>
                </a:solidFill>
                <a:latin typeface="Times New Roman" pitchFamily="18" charset="0"/>
                <a:cs typeface="Times New Roman" pitchFamily="18" charset="0"/>
              </a:rPr>
              <a:t>Semester:	5</a:t>
            </a:r>
            <a:r>
              <a:rPr lang="en-US" sz="3200" b="1" baseline="30000" dirty="0" smtClean="0">
                <a:solidFill>
                  <a:schemeClr val="bg2">
                    <a:lumMod val="10000"/>
                  </a:schemeClr>
                </a:solidFill>
                <a:latin typeface="Times New Roman" pitchFamily="18" charset="0"/>
                <a:cs typeface="Times New Roman" pitchFamily="18" charset="0"/>
              </a:rPr>
              <a:t>th</a:t>
            </a:r>
            <a:r>
              <a:rPr lang="en-US" sz="3200" b="1" dirty="0" smtClean="0">
                <a:solidFill>
                  <a:schemeClr val="bg2">
                    <a:lumMod val="10000"/>
                  </a:schemeClr>
                </a:solidFill>
                <a:latin typeface="Times New Roman" pitchFamily="18" charset="0"/>
                <a:cs typeface="Times New Roman" pitchFamily="18" charset="0"/>
              </a:rPr>
              <a:t> </a:t>
            </a:r>
            <a:r>
              <a:rPr lang="en-US" sz="3200" b="1" dirty="0">
                <a:solidFill>
                  <a:schemeClr val="bg2">
                    <a:lumMod val="10000"/>
                  </a:schemeClr>
                </a:solidFill>
                <a:latin typeface="Times New Roman" pitchFamily="18" charset="0"/>
                <a:cs typeface="Times New Roman" pitchFamily="18" charset="0"/>
              </a:rPr>
              <a:t/>
            </a:r>
            <a:br>
              <a:rPr lang="en-US" sz="3200" b="1" dirty="0">
                <a:solidFill>
                  <a:schemeClr val="bg2">
                    <a:lumMod val="10000"/>
                  </a:schemeClr>
                </a:solidFill>
                <a:latin typeface="Times New Roman" pitchFamily="18" charset="0"/>
                <a:cs typeface="Times New Roman" pitchFamily="18" charset="0"/>
              </a:rPr>
            </a:br>
            <a:r>
              <a:rPr lang="en-US" sz="3200" b="1" dirty="0">
                <a:solidFill>
                  <a:schemeClr val="bg2">
                    <a:lumMod val="10000"/>
                  </a:schemeClr>
                </a:solidFill>
                <a:latin typeface="Times New Roman" pitchFamily="18" charset="0"/>
                <a:cs typeface="Times New Roman" pitchFamily="18" charset="0"/>
              </a:rPr>
              <a:t/>
            </a:r>
            <a:br>
              <a:rPr lang="en-US" sz="3200" b="1" dirty="0">
                <a:solidFill>
                  <a:schemeClr val="bg2">
                    <a:lumMod val="10000"/>
                  </a:schemeClr>
                </a:solidFill>
                <a:latin typeface="Times New Roman" pitchFamily="18" charset="0"/>
                <a:cs typeface="Times New Roman" pitchFamily="18" charset="0"/>
              </a:rPr>
            </a:br>
            <a:r>
              <a:rPr lang="en-US" sz="2800" dirty="0">
                <a:solidFill>
                  <a:schemeClr val="bg2">
                    <a:lumMod val="10000"/>
                  </a:schemeClr>
                </a:solidFill>
                <a:latin typeface="Times New Roman" pitchFamily="18" charset="0"/>
                <a:cs typeface="Times New Roman" pitchFamily="18" charset="0"/>
              </a:rPr>
              <a:t>by</a:t>
            </a:r>
            <a:br>
              <a:rPr lang="en-US" sz="2800" dirty="0">
                <a:solidFill>
                  <a:schemeClr val="bg2">
                    <a:lumMod val="10000"/>
                  </a:schemeClr>
                </a:solidFill>
                <a:latin typeface="Times New Roman" pitchFamily="18" charset="0"/>
                <a:cs typeface="Times New Roman" pitchFamily="18" charset="0"/>
              </a:rPr>
            </a:br>
            <a:r>
              <a:rPr lang="en-US" sz="2800" dirty="0">
                <a:solidFill>
                  <a:schemeClr val="bg2">
                    <a:lumMod val="10000"/>
                  </a:schemeClr>
                </a:solidFill>
                <a:latin typeface="Times New Roman" pitchFamily="18" charset="0"/>
                <a:cs typeface="Times New Roman" pitchFamily="18" charset="0"/>
              </a:rPr>
              <a:t> </a:t>
            </a:r>
            <a:br>
              <a:rPr lang="en-US" sz="2800" dirty="0">
                <a:solidFill>
                  <a:schemeClr val="bg2">
                    <a:lumMod val="10000"/>
                  </a:schemeClr>
                </a:solidFill>
                <a:latin typeface="Times New Roman" pitchFamily="18" charset="0"/>
                <a:cs typeface="Times New Roman" pitchFamily="18" charset="0"/>
              </a:rPr>
            </a:br>
            <a:r>
              <a:rPr lang="en-US" sz="2800" dirty="0">
                <a:solidFill>
                  <a:schemeClr val="bg2">
                    <a:lumMod val="10000"/>
                  </a:schemeClr>
                </a:solidFill>
                <a:latin typeface="Times New Roman" pitchFamily="18" charset="0"/>
                <a:cs typeface="Times New Roman" pitchFamily="18" charset="0"/>
              </a:rPr>
              <a:t>Dr. Wazir Muhammad Laghari</a:t>
            </a:r>
            <a:r>
              <a:rPr lang="en-US" sz="2800" i="1" dirty="0">
                <a:solidFill>
                  <a:schemeClr val="bg2">
                    <a:lumMod val="10000"/>
                  </a:schemeClr>
                </a:solidFill>
                <a:latin typeface="Times New Roman" pitchFamily="18" charset="0"/>
                <a:cs typeface="Times New Roman" pitchFamily="18" charset="0"/>
              </a:rPr>
              <a:t/>
            </a:r>
            <a:br>
              <a:rPr lang="en-US" sz="2800" i="1" dirty="0">
                <a:solidFill>
                  <a:schemeClr val="bg2">
                    <a:lumMod val="10000"/>
                  </a:schemeClr>
                </a:solidFill>
                <a:latin typeface="Times New Roman" pitchFamily="18" charset="0"/>
                <a:cs typeface="Times New Roman" pitchFamily="18" charset="0"/>
              </a:rPr>
            </a:br>
            <a:r>
              <a:rPr lang="en-US" sz="2800" i="1" dirty="0">
                <a:solidFill>
                  <a:schemeClr val="bg2">
                    <a:lumMod val="10000"/>
                  </a:schemeClr>
                </a:solidFill>
                <a:latin typeface="Times New Roman" pitchFamily="18" charset="0"/>
                <a:cs typeface="Times New Roman" pitchFamily="18" charset="0"/>
              </a:rPr>
              <a:t/>
            </a:r>
            <a:br>
              <a:rPr lang="en-US" sz="2800" i="1" dirty="0">
                <a:solidFill>
                  <a:schemeClr val="bg2">
                    <a:lumMod val="10000"/>
                  </a:schemeClr>
                </a:solidFill>
                <a:latin typeface="Times New Roman" pitchFamily="18" charset="0"/>
                <a:cs typeface="Times New Roman" pitchFamily="18" charset="0"/>
              </a:rPr>
            </a:br>
            <a:r>
              <a:rPr lang="en-US" sz="2000" i="1" dirty="0">
                <a:solidFill>
                  <a:schemeClr val="bg2">
                    <a:lumMod val="10000"/>
                  </a:schemeClr>
                </a:solidFill>
                <a:latin typeface="Times New Roman" pitchFamily="18" charset="0"/>
                <a:cs typeface="Times New Roman" pitchFamily="18" charset="0"/>
              </a:rPr>
              <a:t>Email: wazirlaghari@buetk.edu.pk</a:t>
            </a:r>
          </a:p>
        </p:txBody>
      </p:sp>
      <p:cxnSp>
        <p:nvCxnSpPr>
          <p:cNvPr id="7" name="Straight Connector 6"/>
          <p:cNvCxnSpPr/>
          <p:nvPr/>
        </p:nvCxnSpPr>
        <p:spPr>
          <a:xfrm>
            <a:off x="2230341" y="4866598"/>
            <a:ext cx="8382000" cy="1588"/>
          </a:xfrm>
          <a:prstGeom prst="line">
            <a:avLst/>
          </a:prstGeom>
          <a:ln w="635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1" y="956190"/>
            <a:ext cx="1896320" cy="1833562"/>
          </a:xfrm>
          <a:prstGeom prst="ellipse">
            <a:avLst/>
          </a:prstGeom>
        </p:spPr>
      </p:pic>
      <p:sp>
        <p:nvSpPr>
          <p:cNvPr id="8" name="Title 1"/>
          <p:cNvSpPr txBox="1">
            <a:spLocks/>
          </p:cNvSpPr>
          <p:nvPr/>
        </p:nvSpPr>
        <p:spPr>
          <a:xfrm>
            <a:off x="2535141" y="5706386"/>
            <a:ext cx="7772400" cy="914400"/>
          </a:xfrm>
          <a:prstGeom prst="rect">
            <a:avLst/>
          </a:prstGeom>
        </p:spPr>
        <p:txBody>
          <a:bodyPr vert="horz" lIns="91440" tIns="45720" rIns="91440" bIns="45720" rtlCol="0" anchor="b">
            <a:noAutofit/>
          </a:bodyPr>
          <a:lstStyle>
            <a:lvl1pPr algn="l" defTabSz="914400" rtl="0" eaLnBrk="1" latinLnBrk="0" hangingPunct="1">
              <a:spcBef>
                <a:spcPct val="0"/>
              </a:spcBef>
              <a:buNone/>
              <a:defRPr sz="11500" b="1" kern="1200">
                <a:ln w="12700">
                  <a:solidFill>
                    <a:schemeClr val="tx2"/>
                  </a:solidFill>
                </a:ln>
                <a:solidFill>
                  <a:schemeClr val="bg1"/>
                </a:solidFill>
                <a:effectLst>
                  <a:outerShdw blurRad="50800" dist="38100" dir="8100000" algn="tr" rotWithShape="0">
                    <a:prstClr val="black">
                      <a:alpha val="40000"/>
                    </a:prstClr>
                  </a:outerShdw>
                </a:effectLst>
                <a:latin typeface="+mj-lt"/>
                <a:ea typeface="+mj-ea"/>
                <a:cs typeface="+mj-cs"/>
              </a:defRPr>
            </a:lvl1pPr>
          </a:lstStyle>
          <a:p>
            <a:pPr algn="ctr"/>
            <a:r>
              <a:rPr lang="en-US" sz="2800" dirty="0" smtClean="0">
                <a:solidFill>
                  <a:schemeClr val="bg2">
                    <a:lumMod val="10000"/>
                  </a:schemeClr>
                </a:solidFill>
                <a:latin typeface="Times New Roman" pitchFamily="18" charset="0"/>
                <a:cs typeface="Times New Roman" pitchFamily="18" charset="0"/>
              </a:rPr>
              <a:t>Biomedical Engineering </a:t>
            </a:r>
            <a:r>
              <a:rPr lang="en-US" sz="2800" dirty="0">
                <a:solidFill>
                  <a:schemeClr val="bg2">
                    <a:lumMod val="10000"/>
                  </a:schemeClr>
                </a:solidFill>
                <a:latin typeface="Times New Roman" pitchFamily="18" charset="0"/>
                <a:cs typeface="Times New Roman" pitchFamily="18" charset="0"/>
              </a:rPr>
              <a:t>Department </a:t>
            </a:r>
          </a:p>
          <a:p>
            <a:pPr algn="ctr"/>
            <a:r>
              <a:rPr lang="en-US" sz="2800" dirty="0">
                <a:solidFill>
                  <a:schemeClr val="bg2">
                    <a:lumMod val="10000"/>
                  </a:schemeClr>
                </a:solidFill>
                <a:latin typeface="Times New Roman" pitchFamily="18" charset="0"/>
                <a:cs typeface="Times New Roman" pitchFamily="18" charset="0"/>
              </a:rPr>
              <a:t>Balochistan University of Engineering and </a:t>
            </a:r>
            <a:r>
              <a:rPr lang="en-US" sz="2800" dirty="0" smtClean="0">
                <a:solidFill>
                  <a:schemeClr val="bg2">
                    <a:lumMod val="10000"/>
                  </a:schemeClr>
                </a:solidFill>
                <a:latin typeface="Times New Roman" pitchFamily="18" charset="0"/>
                <a:cs typeface="Times New Roman" pitchFamily="18" charset="0"/>
              </a:rPr>
              <a:t>Technology, Khuzdar </a:t>
            </a:r>
            <a:endParaRPr lang="en-US" sz="2800" dirty="0">
              <a:solidFill>
                <a:schemeClr val="bg2">
                  <a:lumMod val="1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4424121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7125" y="142489"/>
            <a:ext cx="10515600" cy="565177"/>
          </a:xfrm>
        </p:spPr>
        <p:txBody>
          <a:bodyPr>
            <a:normAutofit fontScale="90000"/>
          </a:bodyPr>
          <a:lstStyle/>
          <a:p>
            <a:pPr algn="ctr"/>
            <a:r>
              <a:rPr lang="en-US" sz="6600" b="1" dirty="0" smtClean="0">
                <a:solidFill>
                  <a:srgbClr val="7030A0"/>
                </a:solidFill>
              </a:rPr>
              <a:t>System</a:t>
            </a:r>
            <a:endParaRPr lang="en-US" sz="6600" b="1" dirty="0">
              <a:solidFill>
                <a:srgbClr val="7030A0"/>
              </a:solidFill>
            </a:endParaRPr>
          </a:p>
        </p:txBody>
      </p:sp>
      <p:sp>
        <p:nvSpPr>
          <p:cNvPr id="6" name="TextBox 5"/>
          <p:cNvSpPr txBox="1"/>
          <p:nvPr/>
        </p:nvSpPr>
        <p:spPr>
          <a:xfrm>
            <a:off x="159027" y="914400"/>
            <a:ext cx="11847444" cy="1938992"/>
          </a:xfrm>
          <a:prstGeom prst="rect">
            <a:avLst/>
          </a:prstGeom>
          <a:noFill/>
        </p:spPr>
        <p:txBody>
          <a:bodyPr wrap="square" rtlCol="0">
            <a:spAutoFit/>
          </a:bodyPr>
          <a:lstStyle/>
          <a:p>
            <a:pPr marL="571500" indent="-571500" algn="just">
              <a:buFont typeface="Wingdings" panose="05000000000000000000" pitchFamily="2" charset="2"/>
              <a:buChar char="q"/>
            </a:pPr>
            <a:r>
              <a:rPr lang="en-US" sz="4000" dirty="0" smtClean="0"/>
              <a:t>System is a group of similar and dissimilar units working together for a common purpose is known as System.</a:t>
            </a:r>
            <a:endParaRPr lang="en-US" sz="4000" dirty="0"/>
          </a:p>
        </p:txBody>
      </p:sp>
    </p:spTree>
    <p:extLst>
      <p:ext uri="{BB962C8B-B14F-4D97-AF65-F5344CB8AC3E}">
        <p14:creationId xmlns:p14="http://schemas.microsoft.com/office/powerpoint/2010/main" val="162006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7200" b="1" dirty="0" smtClean="0">
                <a:solidFill>
                  <a:srgbClr val="7030A0"/>
                </a:solidFill>
              </a:rPr>
              <a:t>Is Human Body Is a System</a:t>
            </a:r>
            <a:endParaRPr lang="en-US" sz="7200" b="1" dirty="0">
              <a:solidFill>
                <a:srgbClr val="7030A0"/>
              </a:solidFill>
            </a:endParaRPr>
          </a:p>
        </p:txBody>
      </p:sp>
      <p:sp>
        <p:nvSpPr>
          <p:cNvPr id="3" name="Content Placeholder 2"/>
          <p:cNvSpPr>
            <a:spLocks noGrp="1"/>
          </p:cNvSpPr>
          <p:nvPr>
            <p:ph idx="1"/>
          </p:nvPr>
        </p:nvSpPr>
        <p:spPr>
          <a:xfrm>
            <a:off x="405517" y="1825625"/>
            <a:ext cx="10948283" cy="4351338"/>
          </a:xfrm>
        </p:spPr>
        <p:txBody>
          <a:bodyPr/>
          <a:lstStyle/>
          <a:p>
            <a:pPr marL="0" indent="0">
              <a:buNone/>
            </a:pPr>
            <a:r>
              <a:rPr lang="en-US" dirty="0" err="1" smtClean="0"/>
              <a:t>Ans</a:t>
            </a:r>
            <a:r>
              <a:rPr lang="en-US" dirty="0" smtClean="0"/>
              <a:t>: Yes, because our body is a composed of many sub-systems which together enables us to do any thing.</a:t>
            </a:r>
          </a:p>
          <a:p>
            <a:pPr marL="0" indent="0">
              <a:buNone/>
            </a:pPr>
            <a:r>
              <a:rPr lang="en-US" dirty="0" smtClean="0"/>
              <a:t>The human body functions properly due to the coordinated action of various sub-systems.</a:t>
            </a:r>
            <a:endParaRPr lang="en-US" dirty="0"/>
          </a:p>
        </p:txBody>
      </p:sp>
      <p:pic>
        <p:nvPicPr>
          <p:cNvPr id="5" name="Picture 4"/>
          <p:cNvPicPr>
            <a:picLocks noChangeAspect="1"/>
          </p:cNvPicPr>
          <p:nvPr/>
        </p:nvPicPr>
        <p:blipFill>
          <a:blip r:embed="rId2"/>
          <a:stretch>
            <a:fillRect/>
          </a:stretch>
        </p:blipFill>
        <p:spPr>
          <a:xfrm>
            <a:off x="5406887" y="3812637"/>
            <a:ext cx="2630019" cy="2889671"/>
          </a:xfrm>
          <a:prstGeom prst="rect">
            <a:avLst/>
          </a:prstGeom>
        </p:spPr>
      </p:pic>
      <p:pic>
        <p:nvPicPr>
          <p:cNvPr id="6" name="Picture 5"/>
          <p:cNvPicPr>
            <a:picLocks noChangeAspect="1"/>
          </p:cNvPicPr>
          <p:nvPr/>
        </p:nvPicPr>
        <p:blipFill>
          <a:blip r:embed="rId3"/>
          <a:stretch>
            <a:fillRect/>
          </a:stretch>
        </p:blipFill>
        <p:spPr>
          <a:xfrm>
            <a:off x="8274408" y="4754878"/>
            <a:ext cx="1523486" cy="1423775"/>
          </a:xfrm>
          <a:prstGeom prst="rect">
            <a:avLst/>
          </a:prstGeom>
        </p:spPr>
      </p:pic>
      <p:pic>
        <p:nvPicPr>
          <p:cNvPr id="7" name="Picture 6"/>
          <p:cNvPicPr>
            <a:picLocks noChangeAspect="1"/>
          </p:cNvPicPr>
          <p:nvPr/>
        </p:nvPicPr>
        <p:blipFill>
          <a:blip r:embed="rId4"/>
          <a:stretch>
            <a:fillRect/>
          </a:stretch>
        </p:blipFill>
        <p:spPr>
          <a:xfrm>
            <a:off x="175064" y="4365265"/>
            <a:ext cx="2543271" cy="1769770"/>
          </a:xfrm>
          <a:prstGeom prst="rect">
            <a:avLst/>
          </a:prstGeom>
        </p:spPr>
      </p:pic>
      <p:sp>
        <p:nvSpPr>
          <p:cNvPr id="8" name="TextBox 7"/>
          <p:cNvSpPr txBox="1"/>
          <p:nvPr/>
        </p:nvSpPr>
        <p:spPr>
          <a:xfrm>
            <a:off x="349856" y="3888188"/>
            <a:ext cx="2289975" cy="369332"/>
          </a:xfrm>
          <a:prstGeom prst="rect">
            <a:avLst/>
          </a:prstGeom>
          <a:noFill/>
        </p:spPr>
        <p:txBody>
          <a:bodyPr wrap="square" rtlCol="0">
            <a:spAutoFit/>
          </a:bodyPr>
          <a:lstStyle/>
          <a:p>
            <a:r>
              <a:rPr lang="en-US" dirty="0" smtClean="0"/>
              <a:t>Heart Circular System</a:t>
            </a:r>
            <a:endParaRPr lang="en-US" dirty="0"/>
          </a:p>
        </p:txBody>
      </p:sp>
      <p:pic>
        <p:nvPicPr>
          <p:cNvPr id="9" name="Picture 8"/>
          <p:cNvPicPr>
            <a:picLocks noChangeAspect="1"/>
          </p:cNvPicPr>
          <p:nvPr/>
        </p:nvPicPr>
        <p:blipFill>
          <a:blip r:embed="rId5"/>
          <a:stretch>
            <a:fillRect/>
          </a:stretch>
        </p:blipFill>
        <p:spPr>
          <a:xfrm>
            <a:off x="3142979" y="4230093"/>
            <a:ext cx="2105319" cy="2352793"/>
          </a:xfrm>
          <a:prstGeom prst="rect">
            <a:avLst/>
          </a:prstGeom>
        </p:spPr>
      </p:pic>
      <p:sp>
        <p:nvSpPr>
          <p:cNvPr id="10" name="TextBox 9"/>
          <p:cNvSpPr txBox="1"/>
          <p:nvPr/>
        </p:nvSpPr>
        <p:spPr>
          <a:xfrm>
            <a:off x="8183216" y="4223468"/>
            <a:ext cx="2289975" cy="369332"/>
          </a:xfrm>
          <a:prstGeom prst="rect">
            <a:avLst/>
          </a:prstGeom>
          <a:noFill/>
        </p:spPr>
        <p:txBody>
          <a:bodyPr wrap="square" rtlCol="0">
            <a:spAutoFit/>
          </a:bodyPr>
          <a:lstStyle/>
          <a:p>
            <a:r>
              <a:rPr lang="en-US" dirty="0" smtClean="0"/>
              <a:t>Nervous System</a:t>
            </a:r>
            <a:endParaRPr lang="en-US" dirty="0"/>
          </a:p>
        </p:txBody>
      </p:sp>
      <p:sp>
        <p:nvSpPr>
          <p:cNvPr id="11" name="TextBox 10"/>
          <p:cNvSpPr txBox="1"/>
          <p:nvPr/>
        </p:nvSpPr>
        <p:spPr>
          <a:xfrm>
            <a:off x="3374003" y="3866984"/>
            <a:ext cx="2289975" cy="369332"/>
          </a:xfrm>
          <a:prstGeom prst="rect">
            <a:avLst/>
          </a:prstGeom>
          <a:noFill/>
        </p:spPr>
        <p:txBody>
          <a:bodyPr wrap="square" rtlCol="0">
            <a:spAutoFit/>
          </a:bodyPr>
          <a:lstStyle/>
          <a:p>
            <a:r>
              <a:rPr lang="en-US" dirty="0" smtClean="0"/>
              <a:t>Digestive System</a:t>
            </a:r>
            <a:endParaRPr lang="en-US" dirty="0"/>
          </a:p>
        </p:txBody>
      </p:sp>
    </p:spTree>
    <p:extLst>
      <p:ext uri="{BB962C8B-B14F-4D97-AF65-F5344CB8AC3E}">
        <p14:creationId xmlns:p14="http://schemas.microsoft.com/office/powerpoint/2010/main" val="1520058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5705" y="1221325"/>
            <a:ext cx="11772569" cy="5012497"/>
          </a:xfrm>
        </p:spPr>
        <p:txBody>
          <a:bodyPr>
            <a:noAutofit/>
          </a:bodyPr>
          <a:lstStyle/>
          <a:p>
            <a:pPr algn="just">
              <a:buFont typeface="Wingdings" panose="05000000000000000000" pitchFamily="2" charset="2"/>
              <a:buChar char="q"/>
            </a:pPr>
            <a:r>
              <a:rPr lang="en-US" sz="2400" dirty="0" smtClean="0"/>
              <a:t>Signal Acquisition: Collecting physiological signals using various medical instruments.</a:t>
            </a:r>
          </a:p>
          <a:p>
            <a:pPr algn="just">
              <a:buFont typeface="Wingdings" panose="05000000000000000000" pitchFamily="2" charset="2"/>
              <a:buChar char="q"/>
            </a:pPr>
            <a:endParaRPr lang="en-US" sz="2400" dirty="0" smtClean="0"/>
          </a:p>
          <a:p>
            <a:pPr algn="just">
              <a:buFont typeface="Wingdings" panose="05000000000000000000" pitchFamily="2" charset="2"/>
              <a:buChar char="q"/>
            </a:pPr>
            <a:endParaRPr lang="en-US" sz="2400" dirty="0"/>
          </a:p>
        </p:txBody>
      </p:sp>
      <p:sp>
        <p:nvSpPr>
          <p:cNvPr id="4" name="TextBox 3"/>
          <p:cNvSpPr txBox="1"/>
          <p:nvPr/>
        </p:nvSpPr>
        <p:spPr>
          <a:xfrm>
            <a:off x="946205" y="254442"/>
            <a:ext cx="10376452" cy="923330"/>
          </a:xfrm>
          <a:prstGeom prst="rect">
            <a:avLst/>
          </a:prstGeom>
          <a:noFill/>
        </p:spPr>
        <p:txBody>
          <a:bodyPr wrap="square" rtlCol="0">
            <a:spAutoFit/>
          </a:bodyPr>
          <a:lstStyle/>
          <a:p>
            <a:pPr algn="ctr"/>
            <a:r>
              <a:rPr lang="en-US" sz="5400" b="1" dirty="0" smtClean="0">
                <a:solidFill>
                  <a:srgbClr val="7030A0"/>
                </a:solidFill>
              </a:rPr>
              <a:t>Signal Acquisition</a:t>
            </a:r>
            <a:endParaRPr lang="en-US" sz="5400" b="1" dirty="0">
              <a:solidFill>
                <a:srgbClr val="7030A0"/>
              </a:solidFill>
            </a:endParaRPr>
          </a:p>
        </p:txBody>
      </p:sp>
      <p:pic>
        <p:nvPicPr>
          <p:cNvPr id="6146" name="Picture 2" descr="Frontiers | Signal Generation, Acquisition, and Processing in Brain Machine  Interfaces: A Unified Revie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23" y="1879803"/>
            <a:ext cx="3696205" cy="20793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4837757" y="3477986"/>
            <a:ext cx="5962855" cy="3191208"/>
          </a:xfrm>
          <a:prstGeom prst="rect">
            <a:avLst/>
          </a:prstGeom>
        </p:spPr>
      </p:pic>
      <p:pic>
        <p:nvPicPr>
          <p:cNvPr id="5" name="Picture 4"/>
          <p:cNvPicPr>
            <a:picLocks noChangeAspect="1"/>
          </p:cNvPicPr>
          <p:nvPr/>
        </p:nvPicPr>
        <p:blipFill>
          <a:blip r:embed="rId4"/>
          <a:stretch>
            <a:fillRect/>
          </a:stretch>
        </p:blipFill>
        <p:spPr>
          <a:xfrm>
            <a:off x="127024" y="4283268"/>
            <a:ext cx="4232706" cy="2381903"/>
          </a:xfrm>
          <a:prstGeom prst="rect">
            <a:avLst/>
          </a:prstGeom>
        </p:spPr>
      </p:pic>
    </p:spTree>
    <p:extLst>
      <p:ext uri="{BB962C8B-B14F-4D97-AF65-F5344CB8AC3E}">
        <p14:creationId xmlns:p14="http://schemas.microsoft.com/office/powerpoint/2010/main" val="1397995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124" y="943029"/>
            <a:ext cx="11887199" cy="5513429"/>
          </a:xfrm>
        </p:spPr>
        <p:txBody>
          <a:bodyPr>
            <a:noAutofit/>
          </a:bodyPr>
          <a:lstStyle/>
          <a:p>
            <a:pPr algn="just">
              <a:buFont typeface="Wingdings" panose="05000000000000000000" pitchFamily="2" charset="2"/>
              <a:buChar char="q"/>
            </a:pPr>
            <a:r>
              <a:rPr lang="en-US" sz="3200" dirty="0" smtClean="0"/>
              <a:t>Biomedical refers to the application of principles and methods from engineering, physics, and mathematics to medical and biological systems. </a:t>
            </a:r>
          </a:p>
          <a:p>
            <a:pPr algn="just">
              <a:buFont typeface="Wingdings" panose="05000000000000000000" pitchFamily="2" charset="2"/>
              <a:buChar char="q"/>
            </a:pPr>
            <a:endParaRPr lang="en-US" sz="3200" dirty="0" smtClean="0"/>
          </a:p>
          <a:p>
            <a:pPr algn="just">
              <a:buFont typeface="Wingdings" panose="05000000000000000000" pitchFamily="2" charset="2"/>
              <a:buChar char="q"/>
            </a:pPr>
            <a:r>
              <a:rPr lang="en-US" sz="3200" dirty="0" smtClean="0"/>
              <a:t>It involves the use of technology and scientific techniques to understand, diagnose, and treat medical conditions. </a:t>
            </a:r>
          </a:p>
          <a:p>
            <a:pPr algn="just">
              <a:buFont typeface="Wingdings" panose="05000000000000000000" pitchFamily="2" charset="2"/>
              <a:buChar char="q"/>
            </a:pPr>
            <a:endParaRPr lang="en-US" sz="3200" dirty="0" smtClean="0"/>
          </a:p>
          <a:p>
            <a:pPr algn="just">
              <a:buFont typeface="Wingdings" panose="05000000000000000000" pitchFamily="2" charset="2"/>
              <a:buChar char="q"/>
            </a:pPr>
            <a:r>
              <a:rPr lang="en-US" sz="3200" dirty="0" smtClean="0"/>
              <a:t>In the context of biomedical signal processing, it specifically involves analyzing and interpreting biological signals, such as those from electrocardiograms (ECGs), electroencephalograms (EEGs), and electromyograms (EMGs), to extract valuable physiological and clinical information.</a:t>
            </a:r>
          </a:p>
        </p:txBody>
      </p:sp>
      <p:sp>
        <p:nvSpPr>
          <p:cNvPr id="4" name="TextBox 3"/>
          <p:cNvSpPr txBox="1"/>
          <p:nvPr/>
        </p:nvSpPr>
        <p:spPr>
          <a:xfrm>
            <a:off x="985962" y="71562"/>
            <a:ext cx="10376452" cy="923330"/>
          </a:xfrm>
          <a:prstGeom prst="rect">
            <a:avLst/>
          </a:prstGeom>
          <a:noFill/>
        </p:spPr>
        <p:txBody>
          <a:bodyPr wrap="square" rtlCol="0">
            <a:spAutoFit/>
          </a:bodyPr>
          <a:lstStyle/>
          <a:p>
            <a:pPr algn="ctr"/>
            <a:r>
              <a:rPr lang="en-US" sz="5400" b="1" dirty="0" smtClean="0">
                <a:solidFill>
                  <a:srgbClr val="7030A0"/>
                </a:solidFill>
              </a:rPr>
              <a:t>Biomedical Signal Processing</a:t>
            </a:r>
            <a:endParaRPr lang="en-US" sz="5400" b="1" dirty="0">
              <a:solidFill>
                <a:srgbClr val="7030A0"/>
              </a:solidFill>
            </a:endParaRPr>
          </a:p>
        </p:txBody>
      </p:sp>
    </p:spTree>
    <p:extLst>
      <p:ext uri="{BB962C8B-B14F-4D97-AF65-F5344CB8AC3E}">
        <p14:creationId xmlns:p14="http://schemas.microsoft.com/office/powerpoint/2010/main" val="23637275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465" y="3279775"/>
            <a:ext cx="10515600" cy="1325563"/>
          </a:xfrm>
        </p:spPr>
        <p:txBody>
          <a:bodyPr>
            <a:noAutofit/>
          </a:bodyPr>
          <a:lstStyle/>
          <a:p>
            <a:pPr algn="ctr"/>
            <a:r>
              <a:rPr lang="en-US" sz="6600" b="1" dirty="0" smtClean="0">
                <a:solidFill>
                  <a:srgbClr val="7030A0"/>
                </a:solidFill>
              </a:rPr>
              <a:t>Basic Applications of Biomedical Signal Processing</a:t>
            </a:r>
            <a:br>
              <a:rPr lang="en-US" sz="6600" b="1" dirty="0" smtClean="0">
                <a:solidFill>
                  <a:srgbClr val="7030A0"/>
                </a:solidFill>
              </a:rPr>
            </a:br>
            <a:endParaRPr lang="en-US" sz="6600" b="1" dirty="0"/>
          </a:p>
        </p:txBody>
      </p:sp>
    </p:spTree>
    <p:extLst>
      <p:ext uri="{BB962C8B-B14F-4D97-AF65-F5344CB8AC3E}">
        <p14:creationId xmlns:p14="http://schemas.microsoft.com/office/powerpoint/2010/main" val="392768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2597" y="3536271"/>
            <a:ext cx="6062534" cy="3159181"/>
          </a:xfrm>
          <a:prstGeom prst="rect">
            <a:avLst/>
          </a:prstGeom>
        </p:spPr>
      </p:pic>
      <p:pic>
        <p:nvPicPr>
          <p:cNvPr id="5" name="Picture 4"/>
          <p:cNvPicPr>
            <a:picLocks noChangeAspect="1"/>
          </p:cNvPicPr>
          <p:nvPr/>
        </p:nvPicPr>
        <p:blipFill>
          <a:blip r:embed="rId3"/>
          <a:stretch>
            <a:fillRect/>
          </a:stretch>
        </p:blipFill>
        <p:spPr>
          <a:xfrm>
            <a:off x="6335273" y="3351901"/>
            <a:ext cx="5781720" cy="3216728"/>
          </a:xfrm>
          <a:prstGeom prst="rect">
            <a:avLst/>
          </a:prstGeom>
        </p:spPr>
      </p:pic>
      <p:sp>
        <p:nvSpPr>
          <p:cNvPr id="7" name="Rectangle 6"/>
          <p:cNvSpPr/>
          <p:nvPr/>
        </p:nvSpPr>
        <p:spPr>
          <a:xfrm>
            <a:off x="155122" y="151276"/>
            <a:ext cx="11854542" cy="707886"/>
          </a:xfrm>
          <a:prstGeom prst="rect">
            <a:avLst/>
          </a:prstGeom>
        </p:spPr>
        <p:txBody>
          <a:bodyPr wrap="square">
            <a:spAutoFit/>
          </a:bodyPr>
          <a:lstStyle/>
          <a:p>
            <a:pPr algn="ctr"/>
            <a:r>
              <a:rPr lang="en-US" sz="4000" dirty="0" smtClean="0">
                <a:solidFill>
                  <a:srgbClr val="7030A0"/>
                </a:solidFill>
              </a:rPr>
              <a:t>1- ECG (Electrocardiogram)</a:t>
            </a:r>
            <a:endParaRPr lang="en-US" sz="4000" dirty="0">
              <a:solidFill>
                <a:srgbClr val="7030A0"/>
              </a:solidFill>
            </a:endParaRPr>
          </a:p>
        </p:txBody>
      </p:sp>
      <p:sp>
        <p:nvSpPr>
          <p:cNvPr id="8" name="TextBox 7"/>
          <p:cNvSpPr txBox="1"/>
          <p:nvPr/>
        </p:nvSpPr>
        <p:spPr>
          <a:xfrm>
            <a:off x="0" y="1239695"/>
            <a:ext cx="11720223" cy="2308324"/>
          </a:xfrm>
          <a:prstGeom prst="rect">
            <a:avLst/>
          </a:prstGeom>
          <a:noFill/>
        </p:spPr>
        <p:txBody>
          <a:bodyPr wrap="square" rtlCol="0">
            <a:spAutoFit/>
          </a:bodyPr>
          <a:lstStyle/>
          <a:p>
            <a:pPr marL="285750" indent="-285750" algn="just">
              <a:buFont typeface="Wingdings" panose="05000000000000000000" pitchFamily="2" charset="2"/>
              <a:buChar char="q"/>
            </a:pPr>
            <a:r>
              <a:rPr lang="en-US" sz="3600" dirty="0" smtClean="0"/>
              <a:t>An ECG (electrocardiogram) is a test that records the electrical activity of your heart, including the rate and rhythm.</a:t>
            </a:r>
          </a:p>
          <a:p>
            <a:pPr marL="285750" indent="-285750" algn="just">
              <a:buFont typeface="Wingdings" panose="05000000000000000000" pitchFamily="2" charset="2"/>
              <a:buChar char="q"/>
            </a:pPr>
            <a:r>
              <a:rPr lang="en-US" sz="3600" dirty="0" smtClean="0"/>
              <a:t>It’s usually quick and painless process.</a:t>
            </a:r>
            <a:endParaRPr lang="en-US" sz="3600" dirty="0"/>
          </a:p>
        </p:txBody>
      </p:sp>
    </p:spTree>
    <p:extLst>
      <p:ext uri="{BB962C8B-B14F-4D97-AF65-F5344CB8AC3E}">
        <p14:creationId xmlns:p14="http://schemas.microsoft.com/office/powerpoint/2010/main" val="3561677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6172" y="293914"/>
            <a:ext cx="10515600" cy="751795"/>
          </a:xfrm>
        </p:spPr>
        <p:txBody>
          <a:bodyPr/>
          <a:lstStyle/>
          <a:p>
            <a:pPr algn="ctr"/>
            <a:r>
              <a:rPr lang="en-US" b="1" dirty="0" smtClean="0">
                <a:solidFill>
                  <a:srgbClr val="7030A0"/>
                </a:solidFill>
              </a:rPr>
              <a:t>EEG (Electroencephalogram) Analysis</a:t>
            </a:r>
            <a:endParaRPr lang="en-US" b="1" dirty="0">
              <a:solidFill>
                <a:srgbClr val="7030A0"/>
              </a:solidFill>
            </a:endParaRPr>
          </a:p>
        </p:txBody>
      </p:sp>
      <p:sp>
        <p:nvSpPr>
          <p:cNvPr id="3" name="Content Placeholder 2"/>
          <p:cNvSpPr>
            <a:spLocks noGrp="1"/>
          </p:cNvSpPr>
          <p:nvPr>
            <p:ph idx="1"/>
          </p:nvPr>
        </p:nvSpPr>
        <p:spPr>
          <a:xfrm>
            <a:off x="179614" y="1143000"/>
            <a:ext cx="12012386" cy="5033963"/>
          </a:xfrm>
        </p:spPr>
        <p:txBody>
          <a:bodyPr>
            <a:normAutofit/>
          </a:bodyPr>
          <a:lstStyle/>
          <a:p>
            <a:pPr algn="just">
              <a:buFont typeface="Wingdings" panose="05000000000000000000" pitchFamily="2" charset="2"/>
              <a:buChar char="q"/>
            </a:pPr>
            <a:r>
              <a:rPr lang="en-US" sz="3200" dirty="0" smtClean="0"/>
              <a:t>An </a:t>
            </a:r>
            <a:r>
              <a:rPr lang="en-US" sz="3200" dirty="0"/>
              <a:t>electroencephalogram (EEG) is a painless brain scan that measures electrical activity in the brain</a:t>
            </a:r>
            <a:r>
              <a:rPr lang="en-US" sz="3200" dirty="0" smtClean="0"/>
              <a:t>.</a:t>
            </a:r>
          </a:p>
          <a:p>
            <a:pPr algn="just">
              <a:buFont typeface="Wingdings" panose="05000000000000000000" pitchFamily="2" charset="2"/>
              <a:buChar char="q"/>
            </a:pPr>
            <a:r>
              <a:rPr lang="en-US" sz="3200" dirty="0" smtClean="0"/>
              <a:t>It's </a:t>
            </a:r>
            <a:r>
              <a:rPr lang="en-US" sz="3200" dirty="0"/>
              <a:t>also known as a brain wave test.  </a:t>
            </a:r>
            <a:endParaRPr lang="en-US" sz="3200" dirty="0" smtClean="0"/>
          </a:p>
          <a:p>
            <a:pPr algn="just">
              <a:buFont typeface="Wingdings" panose="05000000000000000000" pitchFamily="2" charset="2"/>
              <a:buChar char="q"/>
            </a:pPr>
            <a:r>
              <a:rPr lang="en-US" sz="3200" dirty="0" smtClean="0"/>
              <a:t>Detecting </a:t>
            </a:r>
            <a:r>
              <a:rPr lang="en-US" sz="3200" dirty="0"/>
              <a:t>abnormal brain </a:t>
            </a:r>
            <a:r>
              <a:rPr lang="en-US" sz="3200" dirty="0" smtClean="0"/>
              <a:t>activity.</a:t>
            </a:r>
            <a:endParaRPr lang="en-US" sz="3200" dirty="0"/>
          </a:p>
          <a:p>
            <a:pPr algn="just">
              <a:buFont typeface="Wingdings" panose="05000000000000000000" pitchFamily="2" charset="2"/>
              <a:buChar char="q"/>
            </a:pPr>
            <a:r>
              <a:rPr lang="en-US" sz="3200" dirty="0"/>
              <a:t>Identifying brain tumors</a:t>
            </a:r>
            <a:r>
              <a:rPr lang="en-US" sz="3200" dirty="0" smtClean="0"/>
              <a:t>, </a:t>
            </a:r>
            <a:r>
              <a:rPr lang="en-US" sz="3200" dirty="0"/>
              <a:t>infection, bleeding, </a:t>
            </a:r>
            <a:r>
              <a:rPr lang="en-US" sz="3200" dirty="0" smtClean="0"/>
              <a:t>brain swelling or </a:t>
            </a:r>
            <a:r>
              <a:rPr lang="en-US" sz="3200" dirty="0"/>
              <a:t>head </a:t>
            </a:r>
            <a:r>
              <a:rPr lang="en-US" sz="3200" dirty="0" smtClean="0"/>
              <a:t>injury.</a:t>
            </a:r>
            <a:endParaRPr lang="en-US" sz="3200" dirty="0"/>
          </a:p>
          <a:p>
            <a:pPr algn="just">
              <a:buFont typeface="Wingdings" panose="05000000000000000000" pitchFamily="2" charset="2"/>
              <a:buChar char="q"/>
            </a:pPr>
            <a:endParaRPr lang="en-US" sz="3200" dirty="0"/>
          </a:p>
        </p:txBody>
      </p:sp>
      <p:pic>
        <p:nvPicPr>
          <p:cNvPr id="4" name="Picture 3"/>
          <p:cNvPicPr>
            <a:picLocks noChangeAspect="1"/>
          </p:cNvPicPr>
          <p:nvPr/>
        </p:nvPicPr>
        <p:blipFill>
          <a:blip r:embed="rId2"/>
          <a:stretch>
            <a:fillRect/>
          </a:stretch>
        </p:blipFill>
        <p:spPr>
          <a:xfrm>
            <a:off x="9791629" y="4325510"/>
            <a:ext cx="2273150" cy="1883110"/>
          </a:xfrm>
          <a:prstGeom prst="rect">
            <a:avLst/>
          </a:prstGeom>
        </p:spPr>
      </p:pic>
      <p:pic>
        <p:nvPicPr>
          <p:cNvPr id="5" name="Picture 4"/>
          <p:cNvPicPr>
            <a:picLocks noChangeAspect="1"/>
          </p:cNvPicPr>
          <p:nvPr/>
        </p:nvPicPr>
        <p:blipFill>
          <a:blip r:embed="rId3"/>
          <a:stretch>
            <a:fillRect/>
          </a:stretch>
        </p:blipFill>
        <p:spPr>
          <a:xfrm>
            <a:off x="254442" y="4240249"/>
            <a:ext cx="3648350" cy="2474628"/>
          </a:xfrm>
          <a:prstGeom prst="rect">
            <a:avLst/>
          </a:prstGeom>
        </p:spPr>
      </p:pic>
      <p:pic>
        <p:nvPicPr>
          <p:cNvPr id="6" name="Picture 5"/>
          <p:cNvPicPr>
            <a:picLocks noChangeAspect="1"/>
          </p:cNvPicPr>
          <p:nvPr/>
        </p:nvPicPr>
        <p:blipFill>
          <a:blip r:embed="rId4"/>
          <a:stretch>
            <a:fillRect/>
          </a:stretch>
        </p:blipFill>
        <p:spPr>
          <a:xfrm>
            <a:off x="3927943" y="4260842"/>
            <a:ext cx="3490624" cy="2426205"/>
          </a:xfrm>
          <a:prstGeom prst="rect">
            <a:avLst/>
          </a:prstGeom>
        </p:spPr>
      </p:pic>
      <p:pic>
        <p:nvPicPr>
          <p:cNvPr id="7" name="Picture 6"/>
          <p:cNvPicPr>
            <a:picLocks noChangeAspect="1"/>
          </p:cNvPicPr>
          <p:nvPr/>
        </p:nvPicPr>
        <p:blipFill>
          <a:blip r:embed="rId5"/>
          <a:stretch>
            <a:fillRect/>
          </a:stretch>
        </p:blipFill>
        <p:spPr>
          <a:xfrm>
            <a:off x="7490130" y="4253948"/>
            <a:ext cx="2337369" cy="2397318"/>
          </a:xfrm>
          <a:prstGeom prst="rect">
            <a:avLst/>
          </a:prstGeom>
        </p:spPr>
      </p:pic>
      <p:pic>
        <p:nvPicPr>
          <p:cNvPr id="8" name="Picture 7"/>
          <p:cNvPicPr>
            <a:picLocks noChangeAspect="1"/>
          </p:cNvPicPr>
          <p:nvPr/>
        </p:nvPicPr>
        <p:blipFill>
          <a:blip r:embed="rId6"/>
          <a:stretch>
            <a:fillRect/>
          </a:stretch>
        </p:blipFill>
        <p:spPr>
          <a:xfrm>
            <a:off x="7563165" y="1687105"/>
            <a:ext cx="2928257" cy="1588833"/>
          </a:xfrm>
          <a:prstGeom prst="rect">
            <a:avLst/>
          </a:prstGeom>
        </p:spPr>
      </p:pic>
    </p:spTree>
    <p:extLst>
      <p:ext uri="{BB962C8B-B14F-4D97-AF65-F5344CB8AC3E}">
        <p14:creationId xmlns:p14="http://schemas.microsoft.com/office/powerpoint/2010/main" val="119316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6734" y="1237228"/>
            <a:ext cx="11799735" cy="4351338"/>
          </a:xfrm>
        </p:spPr>
        <p:txBody>
          <a:bodyPr>
            <a:normAutofit/>
          </a:bodyPr>
          <a:lstStyle/>
          <a:p>
            <a:pPr algn="just">
              <a:buFont typeface="Wingdings" panose="05000000000000000000" pitchFamily="2" charset="2"/>
              <a:buChar char="q"/>
            </a:pPr>
            <a:r>
              <a:rPr lang="en-US" sz="3600" dirty="0"/>
              <a:t>An electromyogram (EMG) is a test that measures the electrical activity of muscles. </a:t>
            </a:r>
            <a:endParaRPr lang="en-US" sz="3600" dirty="0" smtClean="0"/>
          </a:p>
          <a:p>
            <a:pPr algn="just">
              <a:buFont typeface="Wingdings" panose="05000000000000000000" pitchFamily="2" charset="2"/>
              <a:buChar char="q"/>
            </a:pPr>
            <a:r>
              <a:rPr lang="en-US" sz="3600" dirty="0" smtClean="0"/>
              <a:t>It </a:t>
            </a:r>
            <a:r>
              <a:rPr lang="en-US" sz="3600" dirty="0"/>
              <a:t>can help diagnose muscle and nerve disorders. </a:t>
            </a:r>
          </a:p>
        </p:txBody>
      </p:sp>
      <p:sp>
        <p:nvSpPr>
          <p:cNvPr id="4" name="Title 1"/>
          <p:cNvSpPr>
            <a:spLocks noGrp="1"/>
          </p:cNvSpPr>
          <p:nvPr>
            <p:ph type="title"/>
          </p:nvPr>
        </p:nvSpPr>
        <p:spPr>
          <a:xfrm>
            <a:off x="936172" y="293914"/>
            <a:ext cx="10515600" cy="751795"/>
          </a:xfrm>
        </p:spPr>
        <p:txBody>
          <a:bodyPr>
            <a:normAutofit/>
          </a:bodyPr>
          <a:lstStyle/>
          <a:p>
            <a:pPr algn="ctr"/>
            <a:r>
              <a:rPr lang="en-US" sz="4800" b="1" dirty="0" smtClean="0">
                <a:solidFill>
                  <a:srgbClr val="7030A0"/>
                </a:solidFill>
              </a:rPr>
              <a:t>EMG </a:t>
            </a:r>
            <a:r>
              <a:rPr lang="en-US" sz="4800" b="1" dirty="0">
                <a:solidFill>
                  <a:srgbClr val="7030A0"/>
                </a:solidFill>
              </a:rPr>
              <a:t>(Electromyogram) Analysis</a:t>
            </a:r>
          </a:p>
        </p:txBody>
      </p:sp>
      <p:pic>
        <p:nvPicPr>
          <p:cNvPr id="5" name="Picture 4"/>
          <p:cNvPicPr>
            <a:picLocks noChangeAspect="1"/>
          </p:cNvPicPr>
          <p:nvPr/>
        </p:nvPicPr>
        <p:blipFill>
          <a:blip r:embed="rId2"/>
          <a:stretch>
            <a:fillRect/>
          </a:stretch>
        </p:blipFill>
        <p:spPr>
          <a:xfrm>
            <a:off x="72682" y="3339549"/>
            <a:ext cx="3992262" cy="3085106"/>
          </a:xfrm>
          <a:prstGeom prst="rect">
            <a:avLst/>
          </a:prstGeom>
        </p:spPr>
      </p:pic>
      <p:pic>
        <p:nvPicPr>
          <p:cNvPr id="7" name="Picture 6"/>
          <p:cNvPicPr>
            <a:picLocks noChangeAspect="1"/>
          </p:cNvPicPr>
          <p:nvPr/>
        </p:nvPicPr>
        <p:blipFill>
          <a:blip r:embed="rId3"/>
          <a:stretch>
            <a:fillRect/>
          </a:stretch>
        </p:blipFill>
        <p:spPr>
          <a:xfrm>
            <a:off x="3929327" y="3371353"/>
            <a:ext cx="4243521" cy="2902226"/>
          </a:xfrm>
          <a:prstGeom prst="rect">
            <a:avLst/>
          </a:prstGeom>
        </p:spPr>
      </p:pic>
      <p:pic>
        <p:nvPicPr>
          <p:cNvPr id="8" name="Picture 7"/>
          <p:cNvPicPr>
            <a:picLocks noChangeAspect="1"/>
          </p:cNvPicPr>
          <p:nvPr/>
        </p:nvPicPr>
        <p:blipFill>
          <a:blip r:embed="rId4"/>
          <a:stretch>
            <a:fillRect/>
          </a:stretch>
        </p:blipFill>
        <p:spPr>
          <a:xfrm>
            <a:off x="7152512" y="3164619"/>
            <a:ext cx="4707044" cy="3378638"/>
          </a:xfrm>
          <a:prstGeom prst="rect">
            <a:avLst/>
          </a:prstGeom>
        </p:spPr>
      </p:pic>
    </p:spTree>
    <p:extLst>
      <p:ext uri="{BB962C8B-B14F-4D97-AF65-F5344CB8AC3E}">
        <p14:creationId xmlns:p14="http://schemas.microsoft.com/office/powerpoint/2010/main" val="3654869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6" y="158392"/>
            <a:ext cx="12157544" cy="1325563"/>
          </a:xfrm>
        </p:spPr>
        <p:txBody>
          <a:bodyPr>
            <a:noAutofit/>
          </a:bodyPr>
          <a:lstStyle/>
          <a:p>
            <a:pPr algn="ctr"/>
            <a:r>
              <a:rPr lang="en-US" sz="4800" b="1" dirty="0" smtClean="0">
                <a:solidFill>
                  <a:srgbClr val="7030A0"/>
                </a:solidFill>
              </a:rPr>
              <a:t>Advantages of Digital Signal over Analog Signal</a:t>
            </a:r>
            <a:endParaRPr lang="en-US" sz="4800" b="1" dirty="0">
              <a:solidFill>
                <a:srgbClr val="7030A0"/>
              </a:solidFill>
            </a:endParaRPr>
          </a:p>
        </p:txBody>
      </p:sp>
      <p:sp>
        <p:nvSpPr>
          <p:cNvPr id="3" name="Content Placeholder 2"/>
          <p:cNvSpPr>
            <a:spLocks noGrp="1"/>
          </p:cNvSpPr>
          <p:nvPr>
            <p:ph idx="1"/>
          </p:nvPr>
        </p:nvSpPr>
        <p:spPr>
          <a:xfrm>
            <a:off x="315686" y="1205138"/>
            <a:ext cx="11876314" cy="5530397"/>
          </a:xfrm>
        </p:spPr>
        <p:txBody>
          <a:bodyPr>
            <a:noAutofit/>
          </a:bodyPr>
          <a:lstStyle/>
          <a:p>
            <a:pPr algn="just">
              <a:buFont typeface="Wingdings" panose="05000000000000000000" pitchFamily="2" charset="2"/>
              <a:buChar char="q"/>
            </a:pPr>
            <a:r>
              <a:rPr lang="en-US" sz="3600" dirty="0" smtClean="0"/>
              <a:t>Noise Immunity: Digital signals are less susceptible to noise and interference, which means they maintain their integrity during transmission and storage. This is because digital signals are represented as discrete values (0s and 1s), allowing for easier error correction and less distortion.</a:t>
            </a:r>
          </a:p>
          <a:p>
            <a:pPr algn="just">
              <a:buFont typeface="Wingdings" panose="05000000000000000000" pitchFamily="2" charset="2"/>
              <a:buChar char="q"/>
            </a:pPr>
            <a:endParaRPr lang="en-US" sz="3600" dirty="0" smtClean="0"/>
          </a:p>
          <a:p>
            <a:pPr algn="just">
              <a:buFont typeface="Wingdings" panose="05000000000000000000" pitchFamily="2" charset="2"/>
              <a:buChar char="q"/>
            </a:pPr>
            <a:r>
              <a:rPr lang="en-US" sz="3600" dirty="0" smtClean="0"/>
              <a:t>Higher Transmission Rate: Digital signals can be transmitted at higher speeds compared to analog signals. This is crucial for modern communication systems that require fast data transfer.</a:t>
            </a:r>
            <a:endParaRPr lang="en-US" sz="3600" dirty="0"/>
          </a:p>
        </p:txBody>
      </p:sp>
    </p:spTree>
    <p:extLst>
      <p:ext uri="{BB962C8B-B14F-4D97-AF65-F5344CB8AC3E}">
        <p14:creationId xmlns:p14="http://schemas.microsoft.com/office/powerpoint/2010/main" val="42615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6" y="158392"/>
            <a:ext cx="12157544" cy="1325563"/>
          </a:xfrm>
        </p:spPr>
        <p:txBody>
          <a:bodyPr>
            <a:noAutofit/>
          </a:bodyPr>
          <a:lstStyle/>
          <a:p>
            <a:pPr algn="ctr"/>
            <a:r>
              <a:rPr lang="en-US" sz="4800" b="1" dirty="0" smtClean="0">
                <a:solidFill>
                  <a:srgbClr val="7030A0"/>
                </a:solidFill>
              </a:rPr>
              <a:t>Advantages of Digital Signal over Analog Signal</a:t>
            </a:r>
            <a:endParaRPr lang="en-US" sz="4800" b="1" dirty="0">
              <a:solidFill>
                <a:srgbClr val="7030A0"/>
              </a:solidFill>
            </a:endParaRPr>
          </a:p>
        </p:txBody>
      </p:sp>
      <p:sp>
        <p:nvSpPr>
          <p:cNvPr id="3" name="Content Placeholder 2"/>
          <p:cNvSpPr>
            <a:spLocks noGrp="1"/>
          </p:cNvSpPr>
          <p:nvPr>
            <p:ph idx="1"/>
          </p:nvPr>
        </p:nvSpPr>
        <p:spPr>
          <a:xfrm>
            <a:off x="315686" y="1205138"/>
            <a:ext cx="11876314" cy="5530397"/>
          </a:xfrm>
        </p:spPr>
        <p:txBody>
          <a:bodyPr>
            <a:noAutofit/>
          </a:bodyPr>
          <a:lstStyle/>
          <a:p>
            <a:pPr algn="just">
              <a:buFont typeface="Wingdings" panose="05000000000000000000" pitchFamily="2" charset="2"/>
              <a:buChar char="q"/>
            </a:pPr>
            <a:r>
              <a:rPr lang="en-US" sz="3600" dirty="0" smtClean="0"/>
              <a:t>Flexibility and Upgradeability: Digital systems are more flexible and easier to upgrade. They can be easily modified or expanded without significant hardware changes.</a:t>
            </a:r>
          </a:p>
          <a:p>
            <a:pPr algn="just">
              <a:buFont typeface="Wingdings" panose="05000000000000000000" pitchFamily="2" charset="2"/>
              <a:buChar char="q"/>
            </a:pPr>
            <a:endParaRPr lang="en-US" sz="3600" dirty="0" smtClean="0"/>
          </a:p>
          <a:p>
            <a:pPr algn="just">
              <a:buFont typeface="Wingdings" panose="05000000000000000000" pitchFamily="2" charset="2"/>
              <a:buChar char="q"/>
            </a:pPr>
            <a:r>
              <a:rPr lang="en-US" sz="3600" dirty="0" smtClean="0"/>
              <a:t>Security and Encryption: Digital data can be encrypted and compressed easily, enhancing security and reducing storage requirements.</a:t>
            </a:r>
          </a:p>
        </p:txBody>
      </p:sp>
    </p:spTree>
    <p:extLst>
      <p:ext uri="{BB962C8B-B14F-4D97-AF65-F5344CB8AC3E}">
        <p14:creationId xmlns:p14="http://schemas.microsoft.com/office/powerpoint/2010/main" val="3562273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610" y="1006071"/>
            <a:ext cx="10559403" cy="5140287"/>
          </a:xfrm>
          <a:prstGeom prst="rect">
            <a:avLst/>
          </a:prstGeom>
        </p:spPr>
      </p:pic>
      <p:pic>
        <p:nvPicPr>
          <p:cNvPr id="5" name="Picture 4"/>
          <p:cNvPicPr>
            <a:picLocks noChangeAspect="1"/>
          </p:cNvPicPr>
          <p:nvPr/>
        </p:nvPicPr>
        <p:blipFill>
          <a:blip r:embed="rId3"/>
          <a:stretch>
            <a:fillRect/>
          </a:stretch>
        </p:blipFill>
        <p:spPr>
          <a:xfrm>
            <a:off x="8889558" y="116501"/>
            <a:ext cx="3212052" cy="2022399"/>
          </a:xfrm>
          <a:prstGeom prst="rect">
            <a:avLst/>
          </a:prstGeom>
        </p:spPr>
      </p:pic>
      <p:sp>
        <p:nvSpPr>
          <p:cNvPr id="6" name="Title 1"/>
          <p:cNvSpPr>
            <a:spLocks noGrp="1"/>
          </p:cNvSpPr>
          <p:nvPr>
            <p:ph type="title"/>
          </p:nvPr>
        </p:nvSpPr>
        <p:spPr>
          <a:xfrm>
            <a:off x="393211" y="190832"/>
            <a:ext cx="8218052" cy="709695"/>
          </a:xfrm>
        </p:spPr>
        <p:txBody>
          <a:bodyPr>
            <a:normAutofit fontScale="90000"/>
          </a:bodyPr>
          <a:lstStyle/>
          <a:p>
            <a:pPr algn="ctr"/>
            <a:r>
              <a:rPr lang="en-US" sz="5400" b="1" dirty="0" smtClean="0">
                <a:solidFill>
                  <a:srgbClr val="7030A0"/>
                </a:solidFill>
              </a:rPr>
              <a:t>HEC CURRICULUM</a:t>
            </a:r>
            <a:endParaRPr lang="en-US" sz="5400" b="1" dirty="0">
              <a:solidFill>
                <a:srgbClr val="7030A0"/>
              </a:solidFill>
            </a:endParaRPr>
          </a:p>
        </p:txBody>
      </p:sp>
      <p:sp>
        <p:nvSpPr>
          <p:cNvPr id="7" name="Rectangle 6"/>
          <p:cNvSpPr/>
          <p:nvPr/>
        </p:nvSpPr>
        <p:spPr>
          <a:xfrm>
            <a:off x="320702" y="6211669"/>
            <a:ext cx="11871297" cy="307777"/>
          </a:xfrm>
          <a:prstGeom prst="rect">
            <a:avLst/>
          </a:prstGeom>
        </p:spPr>
        <p:txBody>
          <a:bodyPr wrap="square">
            <a:spAutoFit/>
          </a:bodyPr>
          <a:lstStyle/>
          <a:p>
            <a:r>
              <a:rPr lang="en-US" sz="1400" dirty="0" smtClean="0"/>
              <a:t>https://www.hec.gov.pk/english/services/universities/RevisedCurricula/Documents/2016-2017/BIOMEDICAL-ENGG.pdf</a:t>
            </a:r>
            <a:endParaRPr lang="en-US" sz="1400" dirty="0"/>
          </a:p>
        </p:txBody>
      </p:sp>
    </p:spTree>
    <p:extLst>
      <p:ext uri="{BB962C8B-B14F-4D97-AF65-F5344CB8AC3E}">
        <p14:creationId xmlns:p14="http://schemas.microsoft.com/office/powerpoint/2010/main" val="33846254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6" y="158392"/>
            <a:ext cx="12157544" cy="1325563"/>
          </a:xfrm>
        </p:spPr>
        <p:txBody>
          <a:bodyPr>
            <a:noAutofit/>
          </a:bodyPr>
          <a:lstStyle/>
          <a:p>
            <a:pPr algn="ctr"/>
            <a:r>
              <a:rPr lang="en-US" sz="4800" b="1" dirty="0" smtClean="0">
                <a:solidFill>
                  <a:srgbClr val="7030A0"/>
                </a:solidFill>
              </a:rPr>
              <a:t>Advantages of Digital Signal over Analog Signal</a:t>
            </a:r>
            <a:endParaRPr lang="en-US" sz="4800" b="1" dirty="0">
              <a:solidFill>
                <a:srgbClr val="7030A0"/>
              </a:solidFill>
            </a:endParaRPr>
          </a:p>
        </p:txBody>
      </p:sp>
      <p:sp>
        <p:nvSpPr>
          <p:cNvPr id="3" name="Content Placeholder 2"/>
          <p:cNvSpPr>
            <a:spLocks noGrp="1"/>
          </p:cNvSpPr>
          <p:nvPr>
            <p:ph idx="1"/>
          </p:nvPr>
        </p:nvSpPr>
        <p:spPr>
          <a:xfrm>
            <a:off x="315686" y="1205138"/>
            <a:ext cx="11876314" cy="5530397"/>
          </a:xfrm>
        </p:spPr>
        <p:txBody>
          <a:bodyPr>
            <a:noAutofit/>
          </a:bodyPr>
          <a:lstStyle/>
          <a:p>
            <a:pPr algn="just">
              <a:buFont typeface="Wingdings" panose="05000000000000000000" pitchFamily="2" charset="2"/>
              <a:buChar char="q"/>
            </a:pPr>
            <a:r>
              <a:rPr lang="en-US" sz="3600" dirty="0" smtClean="0"/>
              <a:t>Easy Data Manipulation: Digital signals can be edited, manipulated, and configured without altering the original data. This is particularly useful in audio and video editing applications.</a:t>
            </a:r>
          </a:p>
          <a:p>
            <a:pPr algn="just">
              <a:buFont typeface="Wingdings" panose="05000000000000000000" pitchFamily="2" charset="2"/>
              <a:buChar char="q"/>
            </a:pPr>
            <a:endParaRPr lang="en-US" sz="3600" dirty="0" smtClean="0"/>
          </a:p>
          <a:p>
            <a:pPr algn="just">
              <a:buFont typeface="Wingdings" panose="05000000000000000000" pitchFamily="2" charset="2"/>
              <a:buChar char="q"/>
            </a:pPr>
            <a:r>
              <a:rPr lang="en-US" sz="3600" dirty="0" smtClean="0"/>
              <a:t>Storage and Portability: Digital data can be stored on various media (like CDs, DVDs, and hard drives) and is more portable than analog data.</a:t>
            </a:r>
          </a:p>
        </p:txBody>
      </p:sp>
    </p:spTree>
    <p:extLst>
      <p:ext uri="{BB962C8B-B14F-4D97-AF65-F5344CB8AC3E}">
        <p14:creationId xmlns:p14="http://schemas.microsoft.com/office/powerpoint/2010/main" val="1196323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66" y="158392"/>
            <a:ext cx="12157544" cy="1325563"/>
          </a:xfrm>
        </p:spPr>
        <p:txBody>
          <a:bodyPr>
            <a:noAutofit/>
          </a:bodyPr>
          <a:lstStyle/>
          <a:p>
            <a:pPr algn="ctr"/>
            <a:r>
              <a:rPr lang="en-US" sz="4800" b="1" dirty="0" smtClean="0">
                <a:solidFill>
                  <a:srgbClr val="7030A0"/>
                </a:solidFill>
              </a:rPr>
              <a:t>Advantages of Digital Signal over Analog Signal</a:t>
            </a:r>
            <a:endParaRPr lang="en-US" sz="4800" b="1" dirty="0">
              <a:solidFill>
                <a:srgbClr val="7030A0"/>
              </a:solidFill>
            </a:endParaRPr>
          </a:p>
        </p:txBody>
      </p:sp>
      <p:sp>
        <p:nvSpPr>
          <p:cNvPr id="3" name="Content Placeholder 2"/>
          <p:cNvSpPr>
            <a:spLocks noGrp="1"/>
          </p:cNvSpPr>
          <p:nvPr>
            <p:ph idx="1"/>
          </p:nvPr>
        </p:nvSpPr>
        <p:spPr>
          <a:xfrm>
            <a:off x="315686" y="1205138"/>
            <a:ext cx="11876314" cy="5530397"/>
          </a:xfrm>
        </p:spPr>
        <p:txBody>
          <a:bodyPr>
            <a:noAutofit/>
          </a:bodyPr>
          <a:lstStyle/>
          <a:p>
            <a:pPr algn="just">
              <a:buFont typeface="Wingdings" panose="05000000000000000000" pitchFamily="2" charset="2"/>
              <a:buChar char="q"/>
            </a:pPr>
            <a:r>
              <a:rPr lang="en-US" sz="3600" dirty="0" smtClean="0"/>
              <a:t>Error-Free Reproduction: Copies of digital data can be made without any loss in quality, unlike analog signals which degrade over time and with each copy.</a:t>
            </a:r>
          </a:p>
          <a:p>
            <a:pPr algn="just">
              <a:buFont typeface="Wingdings" panose="05000000000000000000" pitchFamily="2" charset="2"/>
              <a:buChar char="q"/>
            </a:pPr>
            <a:endParaRPr lang="en-US" sz="3600" dirty="0" smtClean="0"/>
          </a:p>
          <a:p>
            <a:pPr algn="just">
              <a:buFont typeface="Wingdings" panose="05000000000000000000" pitchFamily="2" charset="2"/>
              <a:buChar char="q"/>
            </a:pPr>
            <a:r>
              <a:rPr lang="en-US" sz="3600" dirty="0" smtClean="0"/>
              <a:t>Observational Accuracy: Digital instruments eliminate observational errors such as parallax and approximation errors, providing more accurate readings.</a:t>
            </a:r>
          </a:p>
        </p:txBody>
      </p:sp>
    </p:spTree>
    <p:extLst>
      <p:ext uri="{BB962C8B-B14F-4D97-AF65-F5344CB8AC3E}">
        <p14:creationId xmlns:p14="http://schemas.microsoft.com/office/powerpoint/2010/main" val="2180136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6600" b="1" dirty="0" smtClean="0">
                <a:solidFill>
                  <a:srgbClr val="7030A0"/>
                </a:solidFill>
              </a:rPr>
              <a:t>Biomedical Signals and Systems</a:t>
            </a:r>
            <a:endParaRPr lang="en-US" sz="6600" b="1" dirty="0">
              <a:solidFill>
                <a:srgbClr val="7030A0"/>
              </a:solidFill>
            </a:endParaRPr>
          </a:p>
        </p:txBody>
      </p:sp>
      <p:sp>
        <p:nvSpPr>
          <p:cNvPr id="3" name="Content Placeholder 2"/>
          <p:cNvSpPr>
            <a:spLocks noGrp="1"/>
          </p:cNvSpPr>
          <p:nvPr>
            <p:ph idx="1"/>
          </p:nvPr>
        </p:nvSpPr>
        <p:spPr>
          <a:xfrm>
            <a:off x="195943" y="1825625"/>
            <a:ext cx="11699421" cy="4351338"/>
          </a:xfrm>
        </p:spPr>
        <p:txBody>
          <a:bodyPr>
            <a:normAutofit/>
          </a:bodyPr>
          <a:lstStyle/>
          <a:p>
            <a:pPr algn="just">
              <a:buFont typeface="Wingdings" panose="05000000000000000000" pitchFamily="2" charset="2"/>
              <a:buChar char="q"/>
            </a:pPr>
            <a:r>
              <a:rPr lang="en-US" sz="3600" dirty="0"/>
              <a:t>Biomedical signals and systems is a field that applies signals and systems theory to living systems. </a:t>
            </a:r>
            <a:endParaRPr lang="en-US" sz="3600" dirty="0" smtClean="0"/>
          </a:p>
          <a:p>
            <a:pPr algn="just">
              <a:buFont typeface="Wingdings" panose="05000000000000000000" pitchFamily="2" charset="2"/>
              <a:buChar char="q"/>
            </a:pPr>
            <a:r>
              <a:rPr lang="en-US" sz="3600" dirty="0" smtClean="0"/>
              <a:t>It </a:t>
            </a:r>
            <a:r>
              <a:rPr lang="en-US" sz="3600" dirty="0"/>
              <a:t>involves acquiring and analyzing physiological signals, such as brain activity, heart rhythm, and muscle movement</a:t>
            </a:r>
            <a:r>
              <a:rPr lang="en-US" sz="3600" dirty="0" smtClean="0"/>
              <a:t>.</a:t>
            </a:r>
          </a:p>
          <a:p>
            <a:pPr algn="just">
              <a:buFont typeface="Wingdings" panose="05000000000000000000" pitchFamily="2" charset="2"/>
              <a:buChar char="q"/>
            </a:pPr>
            <a:r>
              <a:rPr lang="en-US" sz="3600" dirty="0"/>
              <a:t> It involves acquiring and analyzing physiological signals, such as brain activity, heart rhythm, and muscle movement.   </a:t>
            </a:r>
          </a:p>
        </p:txBody>
      </p:sp>
    </p:spTree>
    <p:extLst>
      <p:ext uri="{BB962C8B-B14F-4D97-AF65-F5344CB8AC3E}">
        <p14:creationId xmlns:p14="http://schemas.microsoft.com/office/powerpoint/2010/main" val="252779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093" y="963386"/>
            <a:ext cx="11846378" cy="5213577"/>
          </a:xfrm>
        </p:spPr>
        <p:txBody>
          <a:bodyPr>
            <a:noAutofit/>
          </a:bodyPr>
          <a:lstStyle/>
          <a:p>
            <a:pPr marL="0" indent="0">
              <a:buNone/>
            </a:pPr>
            <a:r>
              <a:rPr lang="en-US" sz="3600" b="1" dirty="0" smtClean="0"/>
              <a:t>Applications </a:t>
            </a:r>
          </a:p>
          <a:p>
            <a:pPr>
              <a:buFont typeface="Wingdings" panose="05000000000000000000" pitchFamily="2" charset="2"/>
              <a:buChar char="q"/>
            </a:pPr>
            <a:r>
              <a:rPr lang="en-US" sz="3600" dirty="0" smtClean="0">
                <a:solidFill>
                  <a:srgbClr val="00B050"/>
                </a:solidFill>
              </a:rPr>
              <a:t>Digital health: </a:t>
            </a:r>
            <a:r>
              <a:rPr lang="en-US" sz="3600" dirty="0" smtClean="0"/>
              <a:t>Research to improve remote healthcare and prehospital care</a:t>
            </a:r>
          </a:p>
          <a:p>
            <a:pPr>
              <a:buFont typeface="Wingdings" panose="05000000000000000000" pitchFamily="2" charset="2"/>
              <a:buChar char="q"/>
            </a:pPr>
            <a:r>
              <a:rPr lang="en-US" sz="3600" dirty="0" smtClean="0">
                <a:solidFill>
                  <a:srgbClr val="00B050"/>
                </a:solidFill>
              </a:rPr>
              <a:t>Neuro engineering: </a:t>
            </a:r>
            <a:r>
              <a:rPr lang="en-US" sz="3600" dirty="0" smtClean="0"/>
              <a:t>Research to develop bio electrodes etc.</a:t>
            </a:r>
          </a:p>
          <a:p>
            <a:pPr>
              <a:buFont typeface="Wingdings" panose="05000000000000000000" pitchFamily="2" charset="2"/>
              <a:buChar char="q"/>
            </a:pPr>
            <a:r>
              <a:rPr lang="en-US" sz="3600" dirty="0" smtClean="0">
                <a:solidFill>
                  <a:schemeClr val="accent2"/>
                </a:solidFill>
              </a:rPr>
              <a:t>Techniques </a:t>
            </a:r>
          </a:p>
          <a:p>
            <a:pPr>
              <a:buFont typeface="Wingdings" panose="05000000000000000000" pitchFamily="2" charset="2"/>
              <a:buChar char="q"/>
            </a:pPr>
            <a:r>
              <a:rPr lang="en-US" sz="3600" dirty="0" smtClean="0">
                <a:solidFill>
                  <a:schemeClr val="accent5"/>
                </a:solidFill>
              </a:rPr>
              <a:t>Time-domain: </a:t>
            </a:r>
            <a:r>
              <a:rPr lang="en-US" sz="3600" dirty="0" smtClean="0"/>
              <a:t>Analyzes the waveform of a signal over time</a:t>
            </a:r>
          </a:p>
          <a:p>
            <a:pPr>
              <a:buFont typeface="Wingdings" panose="05000000000000000000" pitchFamily="2" charset="2"/>
              <a:buChar char="q"/>
            </a:pPr>
            <a:r>
              <a:rPr lang="en-US" sz="3600" dirty="0" smtClean="0">
                <a:solidFill>
                  <a:schemeClr val="accent5"/>
                </a:solidFill>
              </a:rPr>
              <a:t>Frequency-domain: </a:t>
            </a:r>
            <a:r>
              <a:rPr lang="en-US" sz="3600" dirty="0" smtClean="0"/>
              <a:t>Analyzes the frequency components of a signal.</a:t>
            </a:r>
          </a:p>
        </p:txBody>
      </p:sp>
      <p:sp>
        <p:nvSpPr>
          <p:cNvPr id="4" name="Title 1"/>
          <p:cNvSpPr>
            <a:spLocks noGrp="1"/>
          </p:cNvSpPr>
          <p:nvPr>
            <p:ph type="title"/>
          </p:nvPr>
        </p:nvSpPr>
        <p:spPr>
          <a:xfrm>
            <a:off x="911679" y="226332"/>
            <a:ext cx="10515600" cy="557439"/>
          </a:xfrm>
        </p:spPr>
        <p:txBody>
          <a:bodyPr>
            <a:normAutofit fontScale="90000"/>
          </a:bodyPr>
          <a:lstStyle/>
          <a:p>
            <a:pPr algn="ctr"/>
            <a:r>
              <a:rPr lang="en-US" sz="6600" b="1" dirty="0" smtClean="0">
                <a:solidFill>
                  <a:srgbClr val="7030A0"/>
                </a:solidFill>
              </a:rPr>
              <a:t>Biomedical Signals and Systems</a:t>
            </a:r>
            <a:endParaRPr lang="en-US" sz="6600" b="1" dirty="0">
              <a:solidFill>
                <a:srgbClr val="7030A0"/>
              </a:solidFill>
            </a:endParaRPr>
          </a:p>
        </p:txBody>
      </p:sp>
    </p:spTree>
    <p:extLst>
      <p:ext uri="{BB962C8B-B14F-4D97-AF65-F5344CB8AC3E}">
        <p14:creationId xmlns:p14="http://schemas.microsoft.com/office/powerpoint/2010/main" val="4042352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779" y="179615"/>
            <a:ext cx="10515600" cy="555852"/>
          </a:xfrm>
        </p:spPr>
        <p:txBody>
          <a:bodyPr>
            <a:noAutofit/>
          </a:bodyPr>
          <a:lstStyle/>
          <a:p>
            <a:pPr algn="ctr"/>
            <a:r>
              <a:rPr lang="en-US" sz="6000" b="1" dirty="0" smtClean="0">
                <a:solidFill>
                  <a:srgbClr val="7030A0"/>
                </a:solidFill>
              </a:rPr>
              <a:t/>
            </a:r>
            <a:br>
              <a:rPr lang="en-US" sz="6000" b="1" dirty="0" smtClean="0">
                <a:solidFill>
                  <a:srgbClr val="7030A0"/>
                </a:solidFill>
              </a:rPr>
            </a:br>
            <a:r>
              <a:rPr lang="en-US" sz="6000" b="1" dirty="0" smtClean="0">
                <a:solidFill>
                  <a:srgbClr val="7030A0"/>
                </a:solidFill>
              </a:rPr>
              <a:t>Biomedical Signals</a:t>
            </a:r>
            <a:br>
              <a:rPr lang="en-US" sz="6000" b="1" dirty="0" smtClean="0">
                <a:solidFill>
                  <a:srgbClr val="7030A0"/>
                </a:solidFill>
              </a:rPr>
            </a:br>
            <a:endParaRPr lang="en-US" sz="6000" b="1" dirty="0">
              <a:solidFill>
                <a:srgbClr val="7030A0"/>
              </a:solidFill>
            </a:endParaRPr>
          </a:p>
        </p:txBody>
      </p:sp>
      <p:pic>
        <p:nvPicPr>
          <p:cNvPr id="5" name="Picture 4"/>
          <p:cNvPicPr>
            <a:picLocks noChangeAspect="1"/>
          </p:cNvPicPr>
          <p:nvPr/>
        </p:nvPicPr>
        <p:blipFill>
          <a:blip r:embed="rId2"/>
          <a:stretch>
            <a:fillRect/>
          </a:stretch>
        </p:blipFill>
        <p:spPr>
          <a:xfrm>
            <a:off x="2302328" y="2746077"/>
            <a:ext cx="7425553" cy="3897356"/>
          </a:xfrm>
          <a:prstGeom prst="rect">
            <a:avLst/>
          </a:prstGeom>
        </p:spPr>
      </p:pic>
      <p:sp>
        <p:nvSpPr>
          <p:cNvPr id="6" name="Rectangle 5"/>
          <p:cNvSpPr/>
          <p:nvPr/>
        </p:nvSpPr>
        <p:spPr>
          <a:xfrm>
            <a:off x="263977" y="983414"/>
            <a:ext cx="11704865" cy="1754326"/>
          </a:xfrm>
          <a:prstGeom prst="rect">
            <a:avLst/>
          </a:prstGeom>
        </p:spPr>
        <p:txBody>
          <a:bodyPr wrap="square">
            <a:spAutoFit/>
          </a:bodyPr>
          <a:lstStyle/>
          <a:p>
            <a:pPr algn="just"/>
            <a:r>
              <a:rPr lang="en-US" sz="3600" dirty="0" smtClean="0"/>
              <a:t>Biomedical signals are observations of physiological activities ranging from gene and protein sequences, to nerve conduction and cardiac rhythms, to tissue and organ images.</a:t>
            </a:r>
            <a:endParaRPr lang="en-US" sz="3600" dirty="0"/>
          </a:p>
        </p:txBody>
      </p:sp>
    </p:spTree>
    <p:extLst>
      <p:ext uri="{BB962C8B-B14F-4D97-AF65-F5344CB8AC3E}">
        <p14:creationId xmlns:p14="http://schemas.microsoft.com/office/powerpoint/2010/main" val="182230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20196"/>
            <a:ext cx="11715749" cy="1325563"/>
          </a:xfrm>
        </p:spPr>
        <p:txBody>
          <a:bodyPr/>
          <a:lstStyle/>
          <a:p>
            <a:pPr algn="ctr"/>
            <a:r>
              <a:rPr lang="en-US" b="1" dirty="0" smtClean="0">
                <a:solidFill>
                  <a:srgbClr val="7030A0"/>
                </a:solidFill>
              </a:rPr>
              <a:t>Computer-Assisted Diagnosis based on Biomedical Signal Processing and Analysis</a:t>
            </a:r>
            <a:endParaRPr lang="en-US" b="1" dirty="0">
              <a:solidFill>
                <a:srgbClr val="7030A0"/>
              </a:solidFill>
            </a:endParaRPr>
          </a:p>
        </p:txBody>
      </p:sp>
      <p:pic>
        <p:nvPicPr>
          <p:cNvPr id="4" name="Picture 3"/>
          <p:cNvPicPr>
            <a:picLocks noChangeAspect="1"/>
          </p:cNvPicPr>
          <p:nvPr/>
        </p:nvPicPr>
        <p:blipFill>
          <a:blip r:embed="rId2"/>
          <a:stretch>
            <a:fillRect/>
          </a:stretch>
        </p:blipFill>
        <p:spPr>
          <a:xfrm>
            <a:off x="595994" y="1554842"/>
            <a:ext cx="11081657" cy="5449853"/>
          </a:xfrm>
          <a:prstGeom prst="rect">
            <a:avLst/>
          </a:prstGeom>
        </p:spPr>
      </p:pic>
    </p:spTree>
    <p:extLst>
      <p:ext uri="{BB962C8B-B14F-4D97-AF65-F5344CB8AC3E}">
        <p14:creationId xmlns:p14="http://schemas.microsoft.com/office/powerpoint/2010/main" val="330837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713" y="437322"/>
            <a:ext cx="10515600" cy="776288"/>
          </a:xfrm>
        </p:spPr>
        <p:txBody>
          <a:bodyPr/>
          <a:lstStyle/>
          <a:p>
            <a:pPr algn="ctr"/>
            <a:r>
              <a:rPr lang="en-US" b="1" dirty="0" smtClean="0">
                <a:solidFill>
                  <a:srgbClr val="7030A0"/>
                </a:solidFill>
              </a:rPr>
              <a:t>Sampling And Quantization</a:t>
            </a:r>
            <a:endParaRPr lang="en-US" b="1" dirty="0">
              <a:solidFill>
                <a:srgbClr val="7030A0"/>
              </a:solidFill>
            </a:endParaRPr>
          </a:p>
        </p:txBody>
      </p:sp>
      <p:sp>
        <p:nvSpPr>
          <p:cNvPr id="3" name="Content Placeholder 2"/>
          <p:cNvSpPr>
            <a:spLocks noGrp="1"/>
          </p:cNvSpPr>
          <p:nvPr>
            <p:ph idx="1"/>
          </p:nvPr>
        </p:nvSpPr>
        <p:spPr>
          <a:xfrm>
            <a:off x="230588" y="1380352"/>
            <a:ext cx="11791783" cy="4351338"/>
          </a:xfrm>
        </p:spPr>
        <p:txBody>
          <a:bodyPr>
            <a:normAutofit/>
          </a:bodyPr>
          <a:lstStyle/>
          <a:p>
            <a:pPr algn="just">
              <a:buFont typeface="Wingdings" panose="05000000000000000000" pitchFamily="2" charset="2"/>
              <a:buChar char="q"/>
            </a:pPr>
            <a:r>
              <a:rPr lang="en-US" sz="3600" dirty="0"/>
              <a:t>Sampling and quantization are processes that convert analog signals into digital signals. </a:t>
            </a:r>
            <a:endParaRPr lang="en-US" sz="3600" dirty="0" smtClean="0"/>
          </a:p>
          <a:p>
            <a:pPr algn="just">
              <a:buFont typeface="Wingdings" panose="05000000000000000000" pitchFamily="2" charset="2"/>
              <a:buChar char="q"/>
            </a:pPr>
            <a:r>
              <a:rPr lang="en-US" sz="3600" dirty="0" smtClean="0"/>
              <a:t>They </a:t>
            </a:r>
            <a:r>
              <a:rPr lang="en-US" sz="3600" dirty="0"/>
              <a:t>are the foundation of analog-to-digital conversion (ADC). </a:t>
            </a:r>
          </a:p>
        </p:txBody>
      </p:sp>
    </p:spTree>
    <p:extLst>
      <p:ext uri="{BB962C8B-B14F-4D97-AF65-F5344CB8AC3E}">
        <p14:creationId xmlns:p14="http://schemas.microsoft.com/office/powerpoint/2010/main" val="347549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7030A0"/>
                </a:solidFill>
              </a:rPr>
              <a:t>Image Signal Sampling</a:t>
            </a:r>
            <a:endParaRPr lang="en-US" b="1" dirty="0">
              <a:solidFill>
                <a:srgbClr val="7030A0"/>
              </a:solidFill>
            </a:endParaRPr>
          </a:p>
        </p:txBody>
      </p:sp>
      <p:pic>
        <p:nvPicPr>
          <p:cNvPr id="4" name="Picture 3"/>
          <p:cNvPicPr>
            <a:picLocks noChangeAspect="1"/>
          </p:cNvPicPr>
          <p:nvPr/>
        </p:nvPicPr>
        <p:blipFill>
          <a:blip r:embed="rId2"/>
          <a:stretch>
            <a:fillRect/>
          </a:stretch>
        </p:blipFill>
        <p:spPr>
          <a:xfrm>
            <a:off x="793073" y="1836057"/>
            <a:ext cx="8697539" cy="4601217"/>
          </a:xfrm>
          <a:prstGeom prst="rect">
            <a:avLst/>
          </a:prstGeom>
        </p:spPr>
      </p:pic>
    </p:spTree>
    <p:extLst>
      <p:ext uri="{BB962C8B-B14F-4D97-AF65-F5344CB8AC3E}">
        <p14:creationId xmlns:p14="http://schemas.microsoft.com/office/powerpoint/2010/main" val="197708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986601" y="485030"/>
            <a:ext cx="9495211" cy="6003234"/>
          </a:xfrm>
          <a:prstGeom prst="rect">
            <a:avLst/>
          </a:prstGeom>
        </p:spPr>
      </p:pic>
    </p:spTree>
    <p:extLst>
      <p:ext uri="{BB962C8B-B14F-4D97-AF65-F5344CB8AC3E}">
        <p14:creationId xmlns:p14="http://schemas.microsoft.com/office/powerpoint/2010/main" val="4108617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7532" y="511454"/>
            <a:ext cx="10717418" cy="5955461"/>
          </a:xfrm>
          <a:prstGeom prst="rect">
            <a:avLst/>
          </a:prstGeom>
        </p:spPr>
      </p:pic>
    </p:spTree>
    <p:extLst>
      <p:ext uri="{BB962C8B-B14F-4D97-AF65-F5344CB8AC3E}">
        <p14:creationId xmlns:p14="http://schemas.microsoft.com/office/powerpoint/2010/main" val="28279630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78335" y="383686"/>
            <a:ext cx="9097645" cy="6011114"/>
          </a:xfrm>
          <a:prstGeom prst="rect">
            <a:avLst/>
          </a:prstGeom>
        </p:spPr>
      </p:pic>
    </p:spTree>
    <p:extLst>
      <p:ext uri="{BB962C8B-B14F-4D97-AF65-F5344CB8AC3E}">
        <p14:creationId xmlns:p14="http://schemas.microsoft.com/office/powerpoint/2010/main" val="109763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3372" y="135171"/>
            <a:ext cx="10515600" cy="307161"/>
          </a:xfrm>
        </p:spPr>
        <p:txBody>
          <a:bodyPr>
            <a:normAutofit fontScale="90000"/>
          </a:bodyPr>
          <a:lstStyle/>
          <a:p>
            <a:pPr algn="ctr"/>
            <a:r>
              <a:rPr lang="en-US" sz="4800" b="1" dirty="0" smtClean="0">
                <a:solidFill>
                  <a:srgbClr val="7030A0"/>
                </a:solidFill>
              </a:rPr>
              <a:t>Course Outline</a:t>
            </a:r>
            <a:endParaRPr lang="en-US" sz="4800" dirty="0">
              <a:solidFill>
                <a:srgbClr val="7030A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527844304"/>
              </p:ext>
            </p:extLst>
          </p:nvPr>
        </p:nvGraphicFramePr>
        <p:xfrm>
          <a:off x="290662" y="560642"/>
          <a:ext cx="11723758" cy="5933440"/>
        </p:xfrm>
        <a:graphic>
          <a:graphicData uri="http://schemas.openxmlformats.org/drawingml/2006/table">
            <a:tbl>
              <a:tblPr firstRow="1" bandRow="1">
                <a:tableStyleId>{5C22544A-7EE6-4342-B048-85BDC9FD1C3A}</a:tableStyleId>
              </a:tblPr>
              <a:tblGrid>
                <a:gridCol w="1275744"/>
                <a:gridCol w="10448014"/>
              </a:tblGrid>
              <a:tr h="370840">
                <a:tc>
                  <a:txBody>
                    <a:bodyPr/>
                    <a:lstStyle/>
                    <a:p>
                      <a:pPr algn="ctr"/>
                      <a:r>
                        <a:rPr lang="en-US" dirty="0" smtClean="0"/>
                        <a:t>WEEK NO</a:t>
                      </a:r>
                      <a:endParaRPr lang="en-US" dirty="0"/>
                    </a:p>
                  </a:txBody>
                  <a:tcPr/>
                </a:tc>
                <a:tc>
                  <a:txBody>
                    <a:bodyPr/>
                    <a:lstStyle/>
                    <a:p>
                      <a:pPr algn="ctr"/>
                      <a:r>
                        <a:rPr lang="en-US" dirty="0" smtClean="0"/>
                        <a:t>TOPIC</a:t>
                      </a:r>
                      <a:endParaRPr lang="en-US" dirty="0"/>
                    </a:p>
                  </a:txBody>
                  <a:tcPr/>
                </a:tc>
              </a:tr>
              <a:tr h="370840">
                <a:tc>
                  <a:txBody>
                    <a:bodyPr/>
                    <a:lstStyle/>
                    <a:p>
                      <a:r>
                        <a:rPr lang="en-US" dirty="0" smtClean="0"/>
                        <a:t>WEEK-1</a:t>
                      </a:r>
                      <a:endParaRPr lang="en-US" dirty="0"/>
                    </a:p>
                  </a:txBody>
                  <a:tcPr/>
                </a:tc>
                <a:tc>
                  <a:txBody>
                    <a:bodyPr/>
                    <a:lstStyle/>
                    <a:p>
                      <a:r>
                        <a:rPr lang="en-US" dirty="0" smtClean="0"/>
                        <a:t>Review of Signals and Systems</a:t>
                      </a:r>
                      <a:endParaRPr lang="en-US" dirty="0"/>
                    </a:p>
                  </a:txBody>
                  <a:tcPr/>
                </a:tc>
              </a:tr>
              <a:tr h="370840">
                <a:tc>
                  <a:txBody>
                    <a:bodyPr/>
                    <a:lstStyle/>
                    <a:p>
                      <a:r>
                        <a:rPr lang="en-US" dirty="0" smtClean="0"/>
                        <a:t>WEEK-2</a:t>
                      </a:r>
                      <a:endParaRPr lang="en-US" dirty="0"/>
                    </a:p>
                  </a:txBody>
                  <a:tcPr/>
                </a:tc>
                <a:tc>
                  <a:txBody>
                    <a:bodyPr/>
                    <a:lstStyle/>
                    <a:p>
                      <a:r>
                        <a:rPr lang="en-US" dirty="0" smtClean="0"/>
                        <a:t>Sampling and Quantization</a:t>
                      </a:r>
                      <a:endParaRPr lang="en-US" dirty="0"/>
                    </a:p>
                  </a:txBody>
                  <a:tcPr/>
                </a:tc>
              </a:tr>
              <a:tr h="370840">
                <a:tc>
                  <a:txBody>
                    <a:bodyPr/>
                    <a:lstStyle/>
                    <a:p>
                      <a:r>
                        <a:rPr lang="en-US" dirty="0" smtClean="0"/>
                        <a:t>WEEK-3</a:t>
                      </a:r>
                      <a:endParaRPr lang="en-US" dirty="0"/>
                    </a:p>
                  </a:txBody>
                  <a:tcPr/>
                </a:tc>
                <a:tc>
                  <a:txBody>
                    <a:bodyPr/>
                    <a:lstStyle/>
                    <a:p>
                      <a:r>
                        <a:rPr lang="en-US" dirty="0" smtClean="0"/>
                        <a:t>Discrete-Time Signals                                                                                        </a:t>
                      </a:r>
                      <a:r>
                        <a:rPr lang="en-US" b="1" dirty="0" smtClean="0">
                          <a:solidFill>
                            <a:schemeClr val="accent2"/>
                          </a:solidFill>
                        </a:rPr>
                        <a:t>Quiz-01</a:t>
                      </a:r>
                      <a:endParaRPr lang="en-US" b="1" dirty="0">
                        <a:solidFill>
                          <a:schemeClr val="accent2"/>
                        </a:solidFill>
                      </a:endParaRPr>
                    </a:p>
                  </a:txBody>
                  <a:tcPr/>
                </a:tc>
              </a:tr>
              <a:tr h="370840">
                <a:tc>
                  <a:txBody>
                    <a:bodyPr/>
                    <a:lstStyle/>
                    <a:p>
                      <a:r>
                        <a:rPr lang="en-US" dirty="0" smtClean="0"/>
                        <a:t>WEEK-4</a:t>
                      </a:r>
                      <a:endParaRPr lang="en-US" dirty="0"/>
                    </a:p>
                  </a:txBody>
                  <a:tcPr/>
                </a:tc>
                <a:tc>
                  <a:txBody>
                    <a:bodyPr/>
                    <a:lstStyle/>
                    <a:p>
                      <a:r>
                        <a:rPr lang="en-US" dirty="0" smtClean="0"/>
                        <a:t>Discrete-Time Systems                                                                        </a:t>
                      </a:r>
                      <a:r>
                        <a:rPr lang="en-US" baseline="0" dirty="0" smtClean="0"/>
                        <a:t>              </a:t>
                      </a:r>
                      <a:r>
                        <a:rPr lang="en-US" b="1" dirty="0" smtClean="0">
                          <a:solidFill>
                            <a:srgbClr val="FF0000"/>
                          </a:solidFill>
                        </a:rPr>
                        <a:t>Test-01</a:t>
                      </a:r>
                      <a:endParaRPr lang="en-US" b="1" dirty="0">
                        <a:solidFill>
                          <a:srgbClr val="FF0000"/>
                        </a:solidFill>
                      </a:endParaRPr>
                    </a:p>
                  </a:txBody>
                  <a:tcPr/>
                </a:tc>
              </a:tr>
              <a:tr h="370840">
                <a:tc>
                  <a:txBody>
                    <a:bodyPr/>
                    <a:lstStyle/>
                    <a:p>
                      <a:r>
                        <a:rPr lang="en-US" dirty="0" smtClean="0"/>
                        <a:t>WEEK-5</a:t>
                      </a:r>
                      <a:endParaRPr lang="en-US" dirty="0"/>
                    </a:p>
                  </a:txBody>
                  <a:tcPr/>
                </a:tc>
                <a:tc>
                  <a:txBody>
                    <a:bodyPr/>
                    <a:lstStyle/>
                    <a:p>
                      <a:r>
                        <a:rPr lang="en-US" dirty="0" smtClean="0"/>
                        <a:t>Z-transform and its application in the analysis of discrete LTI systems</a:t>
                      </a:r>
                      <a:endParaRPr lang="en-US" dirty="0"/>
                    </a:p>
                  </a:txBody>
                  <a:tcPr/>
                </a:tc>
              </a:tr>
              <a:tr h="370840">
                <a:tc>
                  <a:txBody>
                    <a:bodyPr/>
                    <a:lstStyle/>
                    <a:p>
                      <a:r>
                        <a:rPr lang="en-US" dirty="0" smtClean="0"/>
                        <a:t>WEEK-6</a:t>
                      </a:r>
                      <a:endParaRPr lang="en-US" dirty="0"/>
                    </a:p>
                  </a:txBody>
                  <a:tcPr/>
                </a:tc>
                <a:tc>
                  <a:txBody>
                    <a:bodyPr/>
                    <a:lstStyle/>
                    <a:p>
                      <a:r>
                        <a:rPr lang="en-US" dirty="0" smtClean="0"/>
                        <a:t>Impulse response                                                                                               </a:t>
                      </a:r>
                      <a:r>
                        <a:rPr lang="en-US" b="1" dirty="0" smtClean="0">
                          <a:solidFill>
                            <a:schemeClr val="accent2"/>
                          </a:solidFill>
                        </a:rPr>
                        <a:t>Quiz-02</a:t>
                      </a:r>
                      <a:endParaRPr lang="en-US" dirty="0">
                        <a:solidFill>
                          <a:schemeClr val="accent2"/>
                        </a:solidFill>
                      </a:endParaRPr>
                    </a:p>
                  </a:txBody>
                  <a:tcPr/>
                </a:tc>
              </a:tr>
              <a:tr h="370840">
                <a:tc>
                  <a:txBody>
                    <a:bodyPr/>
                    <a:lstStyle/>
                    <a:p>
                      <a:r>
                        <a:rPr lang="en-US" dirty="0" smtClean="0"/>
                        <a:t>WEEK-7</a:t>
                      </a:r>
                      <a:endParaRPr lang="en-US" dirty="0"/>
                    </a:p>
                  </a:txBody>
                  <a:tcPr/>
                </a:tc>
                <a:tc>
                  <a:txBody>
                    <a:bodyPr/>
                    <a:lstStyle/>
                    <a:p>
                      <a:r>
                        <a:rPr lang="en-US" dirty="0" smtClean="0"/>
                        <a:t>Frequency Response                                                                                          </a:t>
                      </a:r>
                      <a:r>
                        <a:rPr lang="en-US" b="1" dirty="0" smtClean="0">
                          <a:solidFill>
                            <a:srgbClr val="FF0000"/>
                          </a:solidFill>
                        </a:rPr>
                        <a:t>Test-02</a:t>
                      </a:r>
                      <a:endParaRPr lang="en-US" dirty="0">
                        <a:solidFill>
                          <a:srgbClr val="FF0000"/>
                        </a:solidFill>
                      </a:endParaRPr>
                    </a:p>
                  </a:txBody>
                  <a:tcPr/>
                </a:tc>
              </a:tr>
              <a:tr h="370840">
                <a:tc>
                  <a:txBody>
                    <a:bodyPr/>
                    <a:lstStyle/>
                    <a:p>
                      <a:r>
                        <a:rPr lang="en-US" dirty="0" smtClean="0"/>
                        <a:t>WEEK-8</a:t>
                      </a:r>
                      <a:endParaRPr lang="en-US" dirty="0"/>
                    </a:p>
                  </a:txBody>
                  <a:tcPr/>
                </a:tc>
                <a:tc>
                  <a:txBody>
                    <a:bodyPr/>
                    <a:lstStyle/>
                    <a:p>
                      <a:r>
                        <a:rPr lang="en-US" dirty="0" smtClean="0"/>
                        <a:t>DTFT</a:t>
                      </a:r>
                      <a:endParaRPr lang="en-US" dirty="0"/>
                    </a:p>
                  </a:txBody>
                  <a:tcPr/>
                </a:tc>
              </a:tr>
              <a:tr h="370840">
                <a:tc>
                  <a:txBody>
                    <a:bodyPr/>
                    <a:lstStyle/>
                    <a:p>
                      <a:r>
                        <a:rPr lang="en-US" dirty="0" smtClean="0"/>
                        <a:t>WEEK-9</a:t>
                      </a:r>
                      <a:endParaRPr lang="en-US" dirty="0"/>
                    </a:p>
                  </a:txBody>
                  <a:tcPr/>
                </a:tc>
                <a:tc>
                  <a:txBody>
                    <a:bodyPr/>
                    <a:lstStyle/>
                    <a:p>
                      <a:r>
                        <a:rPr lang="en-US" dirty="0" smtClean="0"/>
                        <a:t>DFT and FFT</a:t>
                      </a:r>
                      <a:endParaRPr lang="en-US" dirty="0"/>
                    </a:p>
                  </a:txBody>
                  <a:tcPr/>
                </a:tc>
              </a:tr>
              <a:tr h="370840">
                <a:tc>
                  <a:txBody>
                    <a:bodyPr/>
                    <a:lstStyle/>
                    <a:p>
                      <a:r>
                        <a:rPr lang="en-US" dirty="0" smtClean="0"/>
                        <a:t>WEEK-10</a:t>
                      </a:r>
                      <a:endParaRPr lang="en-US" dirty="0"/>
                    </a:p>
                  </a:txBody>
                  <a:tcPr/>
                </a:tc>
                <a:tc>
                  <a:txBody>
                    <a:bodyPr/>
                    <a:lstStyle/>
                    <a:p>
                      <a:r>
                        <a:rPr lang="en-US" dirty="0" smtClean="0"/>
                        <a:t>Design and implementation of digital filters                                                 </a:t>
                      </a:r>
                      <a:r>
                        <a:rPr lang="en-US" b="1" dirty="0" smtClean="0">
                          <a:solidFill>
                            <a:schemeClr val="accent2"/>
                          </a:solidFill>
                        </a:rPr>
                        <a:t>Quiz-03</a:t>
                      </a:r>
                      <a:endParaRPr lang="en-US" dirty="0">
                        <a:solidFill>
                          <a:schemeClr val="accent2"/>
                        </a:solidFill>
                      </a:endParaRPr>
                    </a:p>
                  </a:txBody>
                  <a:tcPr/>
                </a:tc>
              </a:tr>
              <a:tr h="370840">
                <a:tc>
                  <a:txBody>
                    <a:bodyPr/>
                    <a:lstStyle/>
                    <a:p>
                      <a:r>
                        <a:rPr lang="en-US" dirty="0" smtClean="0"/>
                        <a:t>WEEK-11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Introduction to Statistical Signal Processing                                                  </a:t>
                      </a:r>
                      <a:r>
                        <a:rPr lang="en-US" b="1" dirty="0" smtClean="0">
                          <a:solidFill>
                            <a:srgbClr val="FF0000"/>
                          </a:solidFill>
                        </a:rPr>
                        <a:t>Test-03</a:t>
                      </a:r>
                      <a:endParaRPr lang="en-US" dirty="0">
                        <a:solidFill>
                          <a:srgbClr val="FF0000"/>
                        </a:solidFill>
                      </a:endParaRPr>
                    </a:p>
                  </a:txBody>
                  <a:tcPr/>
                </a:tc>
              </a:tr>
              <a:tr h="370840">
                <a:tc>
                  <a:txBody>
                    <a:bodyPr/>
                    <a:lstStyle/>
                    <a:p>
                      <a:r>
                        <a:rPr lang="en-US" dirty="0" smtClean="0"/>
                        <a:t>WEEK-12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Overview of feature extraction and pattern recognition techniques, </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WEEK-13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case studies of various Biomedical Signals: ECG, </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WEEK-14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case studies of various Biomedical Signals: ECG, EEG, EMG.                      </a:t>
                      </a:r>
                      <a:r>
                        <a:rPr lang="en-US" b="1" dirty="0" smtClean="0">
                          <a:solidFill>
                            <a:schemeClr val="accent2"/>
                          </a:solidFill>
                        </a:rPr>
                        <a:t>Quiz-04</a:t>
                      </a:r>
                      <a:endParaRPr lang="en-US" dirty="0">
                        <a:solidFill>
                          <a:schemeClr val="accent2"/>
                        </a:solidFill>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WEEK-15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case studies of various Biomedical Signals: ECG, EEG, EMG.                      </a:t>
                      </a:r>
                      <a:r>
                        <a:rPr lang="en-US" b="1" dirty="0" smtClean="0">
                          <a:solidFill>
                            <a:srgbClr val="FF0000"/>
                          </a:solidFill>
                        </a:rPr>
                        <a:t>Test-04</a:t>
                      </a:r>
                      <a:endParaRPr lang="en-US" dirty="0" smtClean="0">
                        <a:solidFill>
                          <a:srgbClr val="FF0000"/>
                        </a:solidFill>
                      </a:endParaRPr>
                    </a:p>
                  </a:txBody>
                  <a:tcPr/>
                </a:tc>
              </a:tr>
            </a:tbl>
          </a:graphicData>
        </a:graphic>
      </p:graphicFrame>
    </p:spTree>
    <p:extLst>
      <p:ext uri="{BB962C8B-B14F-4D97-AF65-F5344CB8AC3E}">
        <p14:creationId xmlns:p14="http://schemas.microsoft.com/office/powerpoint/2010/main" val="16195042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33954" y="523387"/>
            <a:ext cx="11553246" cy="6040958"/>
          </a:xfrm>
          <a:prstGeom prst="rect">
            <a:avLst/>
          </a:prstGeom>
        </p:spPr>
      </p:pic>
    </p:spTree>
    <p:extLst>
      <p:ext uri="{BB962C8B-B14F-4D97-AF65-F5344CB8AC3E}">
        <p14:creationId xmlns:p14="http://schemas.microsoft.com/office/powerpoint/2010/main" val="27500220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860" y="333955"/>
            <a:ext cx="10515600" cy="649067"/>
          </a:xfrm>
        </p:spPr>
        <p:txBody>
          <a:bodyPr>
            <a:normAutofit fontScale="90000"/>
          </a:bodyPr>
          <a:lstStyle/>
          <a:p>
            <a:pPr algn="ctr"/>
            <a:r>
              <a:rPr lang="en-US" sz="6600" b="1" dirty="0" smtClean="0">
                <a:solidFill>
                  <a:srgbClr val="7030A0"/>
                </a:solidFill>
              </a:rPr>
              <a:t>Biomedical Engineering</a:t>
            </a:r>
            <a:endParaRPr lang="en-US" sz="6600" b="1" dirty="0">
              <a:solidFill>
                <a:srgbClr val="7030A0"/>
              </a:solidFill>
            </a:endParaRPr>
          </a:p>
        </p:txBody>
      </p:sp>
      <p:sp>
        <p:nvSpPr>
          <p:cNvPr id="3" name="Content Placeholder 2"/>
          <p:cNvSpPr>
            <a:spLocks noGrp="1"/>
          </p:cNvSpPr>
          <p:nvPr>
            <p:ph idx="1"/>
          </p:nvPr>
        </p:nvSpPr>
        <p:spPr>
          <a:xfrm>
            <a:off x="166978" y="1213375"/>
            <a:ext cx="11911054" cy="4351338"/>
          </a:xfrm>
        </p:spPr>
        <p:txBody>
          <a:bodyPr>
            <a:normAutofit/>
          </a:bodyPr>
          <a:lstStyle/>
          <a:p>
            <a:pPr algn="just">
              <a:buFont typeface="Wingdings" panose="05000000000000000000" pitchFamily="2" charset="2"/>
              <a:buChar char="q"/>
            </a:pPr>
            <a:r>
              <a:rPr lang="en-US" sz="4000" b="1" dirty="0" smtClean="0"/>
              <a:t>Biomedical </a:t>
            </a:r>
            <a:r>
              <a:rPr lang="en-US" sz="4000" b="1" dirty="0"/>
              <a:t>Engineering</a:t>
            </a:r>
            <a:r>
              <a:rPr lang="en-US" sz="4000" dirty="0"/>
              <a:t> combines biology and engineering to make technological breakthroughs in medical devices, procedures, and patient care</a:t>
            </a:r>
            <a:r>
              <a:rPr lang="en-US" sz="4000" dirty="0" smtClean="0"/>
              <a:t>.</a:t>
            </a:r>
          </a:p>
          <a:p>
            <a:pPr algn="just">
              <a:buFont typeface="Wingdings" panose="05000000000000000000" pitchFamily="2" charset="2"/>
              <a:buChar char="q"/>
            </a:pPr>
            <a:endParaRPr lang="en-US" sz="4000" dirty="0" smtClean="0"/>
          </a:p>
          <a:p>
            <a:pPr algn="just">
              <a:buFont typeface="Wingdings" panose="05000000000000000000" pitchFamily="2" charset="2"/>
              <a:buChar char="q"/>
            </a:pPr>
            <a:r>
              <a:rPr lang="en-US" sz="4000" b="1" dirty="0"/>
              <a:t>Biomedical engineering (BME</a:t>
            </a:r>
            <a:r>
              <a:rPr lang="en-US" sz="4000" dirty="0"/>
              <a:t>) is the application of engineering principles to solve biological and medical problems for the purpose of improving health care.</a:t>
            </a:r>
          </a:p>
          <a:p>
            <a:pPr algn="just">
              <a:buFont typeface="Wingdings" panose="05000000000000000000" pitchFamily="2" charset="2"/>
              <a:buChar char="q"/>
            </a:pPr>
            <a:endParaRPr lang="en-US" sz="4000" dirty="0"/>
          </a:p>
        </p:txBody>
      </p:sp>
    </p:spTree>
    <p:extLst>
      <p:ext uri="{BB962C8B-B14F-4D97-AF65-F5344CB8AC3E}">
        <p14:creationId xmlns:p14="http://schemas.microsoft.com/office/powerpoint/2010/main" val="3326673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25" y="142489"/>
            <a:ext cx="10515600" cy="565177"/>
          </a:xfrm>
        </p:spPr>
        <p:txBody>
          <a:bodyPr>
            <a:normAutofit fontScale="90000"/>
          </a:bodyPr>
          <a:lstStyle/>
          <a:p>
            <a:pPr algn="ctr"/>
            <a:r>
              <a:rPr lang="en-US" sz="6600" b="1" dirty="0" smtClean="0">
                <a:solidFill>
                  <a:srgbClr val="7030A0"/>
                </a:solidFill>
              </a:rPr>
              <a:t>Signal</a:t>
            </a:r>
            <a:endParaRPr lang="en-US" sz="6600" b="1" dirty="0">
              <a:solidFill>
                <a:srgbClr val="7030A0"/>
              </a:solidFill>
            </a:endParaRPr>
          </a:p>
        </p:txBody>
      </p:sp>
      <p:sp>
        <p:nvSpPr>
          <p:cNvPr id="3" name="Content Placeholder 2"/>
          <p:cNvSpPr>
            <a:spLocks noGrp="1"/>
          </p:cNvSpPr>
          <p:nvPr>
            <p:ph idx="1"/>
          </p:nvPr>
        </p:nvSpPr>
        <p:spPr>
          <a:xfrm>
            <a:off x="265705" y="871468"/>
            <a:ext cx="11724861" cy="4351338"/>
          </a:xfrm>
        </p:spPr>
        <p:txBody>
          <a:bodyPr>
            <a:normAutofit/>
          </a:bodyPr>
          <a:lstStyle/>
          <a:p>
            <a:pPr algn="just">
              <a:buFont typeface="Wingdings" panose="05000000000000000000" pitchFamily="2" charset="2"/>
              <a:buChar char="q"/>
            </a:pPr>
            <a:r>
              <a:rPr lang="en-US" sz="3600" dirty="0" smtClean="0"/>
              <a:t>A Signal is a function that conveys information is called Signal.</a:t>
            </a:r>
          </a:p>
          <a:p>
            <a:pPr algn="just">
              <a:buFont typeface="Wingdings" panose="05000000000000000000" pitchFamily="2" charset="2"/>
              <a:buChar char="q"/>
            </a:pPr>
            <a:r>
              <a:rPr lang="en-US" sz="3600" dirty="0" smtClean="0"/>
              <a:t>In Biomedical Engineering, a signal is a record of biological activity, such as the electrical activity of the heart or brain. </a:t>
            </a:r>
          </a:p>
          <a:p>
            <a:pPr algn="just">
              <a:buFont typeface="Wingdings" panose="05000000000000000000" pitchFamily="2" charset="2"/>
              <a:buChar char="q"/>
            </a:pPr>
            <a:r>
              <a:rPr lang="en-US" sz="3600" dirty="0" smtClean="0"/>
              <a:t>Biomedical signals can be used to diagnose and monitor health, and to understand how biological systems function. </a:t>
            </a:r>
            <a:endParaRPr lang="en-US" sz="3600" dirty="0"/>
          </a:p>
        </p:txBody>
      </p:sp>
      <p:pic>
        <p:nvPicPr>
          <p:cNvPr id="4" name="Picture 3"/>
          <p:cNvPicPr>
            <a:picLocks noChangeAspect="1"/>
          </p:cNvPicPr>
          <p:nvPr/>
        </p:nvPicPr>
        <p:blipFill>
          <a:blip r:embed="rId2"/>
          <a:stretch>
            <a:fillRect/>
          </a:stretch>
        </p:blipFill>
        <p:spPr>
          <a:xfrm>
            <a:off x="5023499" y="4110824"/>
            <a:ext cx="5134692" cy="2604052"/>
          </a:xfrm>
          <a:prstGeom prst="rect">
            <a:avLst/>
          </a:prstGeom>
        </p:spPr>
      </p:pic>
    </p:spTree>
    <p:extLst>
      <p:ext uri="{BB962C8B-B14F-4D97-AF65-F5344CB8AC3E}">
        <p14:creationId xmlns:p14="http://schemas.microsoft.com/office/powerpoint/2010/main" val="594639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765</Words>
  <Application>Microsoft Office PowerPoint</Application>
  <PresentationFormat>Widescreen</PresentationFormat>
  <Paragraphs>109</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Times New Roman</vt:lpstr>
      <vt:lpstr>Wingdings</vt:lpstr>
      <vt:lpstr>Office Theme</vt:lpstr>
      <vt:lpstr>Biomedical Signal Processing Credit Hours = 3+1 Code NO: BME-355 Semester: 5th   by   Dr. Wazir Muhammad Laghari  Email: wazirlaghari@buetk.edu.pk</vt:lpstr>
      <vt:lpstr>HEC CURRICULUM</vt:lpstr>
      <vt:lpstr>PowerPoint Presentation</vt:lpstr>
      <vt:lpstr>PowerPoint Presentation</vt:lpstr>
      <vt:lpstr>PowerPoint Presentation</vt:lpstr>
      <vt:lpstr>Course Outline</vt:lpstr>
      <vt:lpstr>PowerPoint Presentation</vt:lpstr>
      <vt:lpstr>Biomedical Engineering</vt:lpstr>
      <vt:lpstr>Signal</vt:lpstr>
      <vt:lpstr>System</vt:lpstr>
      <vt:lpstr>Is Human Body Is a System</vt:lpstr>
      <vt:lpstr>PowerPoint Presentation</vt:lpstr>
      <vt:lpstr>PowerPoint Presentation</vt:lpstr>
      <vt:lpstr>Basic Applications of Biomedical Signal Processing </vt:lpstr>
      <vt:lpstr>PowerPoint Presentation</vt:lpstr>
      <vt:lpstr>EEG (Electroencephalogram) Analysis</vt:lpstr>
      <vt:lpstr>EMG (Electromyogram) Analysis</vt:lpstr>
      <vt:lpstr>Advantages of Digital Signal over Analog Signal</vt:lpstr>
      <vt:lpstr>Advantages of Digital Signal over Analog Signal</vt:lpstr>
      <vt:lpstr>Advantages of Digital Signal over Analog Signal</vt:lpstr>
      <vt:lpstr>Advantages of Digital Signal over Analog Signal</vt:lpstr>
      <vt:lpstr>Biomedical Signals and Systems</vt:lpstr>
      <vt:lpstr>Biomedical Signals and Systems</vt:lpstr>
      <vt:lpstr> Biomedical Signals </vt:lpstr>
      <vt:lpstr>Computer-Assisted Diagnosis based on Biomedical Signal Processing and Analysis</vt:lpstr>
      <vt:lpstr>Sampling And Quantization</vt:lpstr>
      <vt:lpstr>Image Signal Sampling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110</cp:revision>
  <dcterms:created xsi:type="dcterms:W3CDTF">2025-02-25T15:01:30Z</dcterms:created>
  <dcterms:modified xsi:type="dcterms:W3CDTF">2025-02-26T04:14:59Z</dcterms:modified>
</cp:coreProperties>
</file>